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684" r:id="rId3"/>
  </p:sldMasterIdLst>
  <p:notesMasterIdLst>
    <p:notesMasterId r:id="rId26"/>
  </p:notesMasterIdLst>
  <p:handoutMasterIdLst>
    <p:handoutMasterId r:id="rId27"/>
  </p:handoutMasterIdLst>
  <p:sldIdLst>
    <p:sldId id="256" r:id="rId4"/>
    <p:sldId id="271" r:id="rId5"/>
    <p:sldId id="276" r:id="rId6"/>
    <p:sldId id="277" r:id="rId7"/>
    <p:sldId id="278" r:id="rId8"/>
    <p:sldId id="279" r:id="rId9"/>
    <p:sldId id="280" r:id="rId10"/>
    <p:sldId id="282" r:id="rId11"/>
    <p:sldId id="284" r:id="rId12"/>
    <p:sldId id="285" r:id="rId13"/>
    <p:sldId id="286" r:id="rId14"/>
    <p:sldId id="289" r:id="rId15"/>
    <p:sldId id="288" r:id="rId16"/>
    <p:sldId id="298" r:id="rId17"/>
    <p:sldId id="290" r:id="rId18"/>
    <p:sldId id="294" r:id="rId19"/>
    <p:sldId id="292" r:id="rId20"/>
    <p:sldId id="296" r:id="rId21"/>
    <p:sldId id="297" r:id="rId22"/>
    <p:sldId id="295" r:id="rId23"/>
    <p:sldId id="300" r:id="rId24"/>
    <p:sldId id="299" r:id="rId2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22" autoAdjust="0"/>
    <p:restoredTop sz="59606" autoAdjust="0"/>
  </p:normalViewPr>
  <p:slideViewPr>
    <p:cSldViewPr>
      <p:cViewPr varScale="1">
        <p:scale>
          <a:sx n="63" d="100"/>
          <a:sy n="63" d="100"/>
        </p:scale>
        <p:origin x="-77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A00741-579A-4EA4-A8E9-45B99D1397FB}" type="doc">
      <dgm:prSet loTypeId="urn:microsoft.com/office/officeart/2005/8/layout/vList5" loCatId="list" qsTypeId="urn:microsoft.com/office/officeart/2005/8/quickstyle/simple4" qsCatId="simple" csTypeId="urn:microsoft.com/office/officeart/2005/8/colors/accent1_2" csCatId="accent1" phldr="1"/>
      <dgm:spPr/>
      <dgm:t>
        <a:bodyPr/>
        <a:lstStyle/>
        <a:p>
          <a:endParaRPr kumimoji="1" lang="ja-JP" altLang="en-US"/>
        </a:p>
      </dgm:t>
    </dgm:pt>
    <dgm:pt modelId="{F4D93653-9248-4415-BDAD-5D4A6B92B34E}">
      <dgm:prSet phldrT="[テキスト]"/>
      <dgm:spPr/>
      <dgm:t>
        <a:bodyPr/>
        <a:lstStyle/>
        <a:p>
          <a:r>
            <a:rPr kumimoji="1" lang="ja-JP" altLang="en-US" dirty="0" smtClean="0"/>
            <a:t>現在</a:t>
          </a:r>
          <a:endParaRPr kumimoji="1" lang="ja-JP" altLang="en-US" dirty="0"/>
        </a:p>
      </dgm:t>
    </dgm:pt>
    <dgm:pt modelId="{14E81288-D631-480A-9CE0-EB6B0F239F91}" type="parTrans" cxnId="{A51149A3-BCFB-49D9-8917-B9B2AB62B9E0}">
      <dgm:prSet/>
      <dgm:spPr/>
      <dgm:t>
        <a:bodyPr/>
        <a:lstStyle/>
        <a:p>
          <a:endParaRPr kumimoji="1" lang="ja-JP" altLang="en-US"/>
        </a:p>
      </dgm:t>
    </dgm:pt>
    <dgm:pt modelId="{2CB99F0C-68A0-49BF-A097-3FB2ED569494}" type="sibTrans" cxnId="{A51149A3-BCFB-49D9-8917-B9B2AB62B9E0}">
      <dgm:prSet/>
      <dgm:spPr/>
      <dgm:t>
        <a:bodyPr/>
        <a:lstStyle/>
        <a:p>
          <a:endParaRPr kumimoji="1" lang="ja-JP" altLang="en-US"/>
        </a:p>
      </dgm:t>
    </dgm:pt>
    <dgm:pt modelId="{9388261D-9B3A-40CC-B665-05ABE651C956}">
      <dgm:prSet phldrT="[テキスト]"/>
      <dgm:spPr/>
      <dgm:t>
        <a:bodyPr/>
        <a:lstStyle/>
        <a:p>
          <a:r>
            <a:rPr kumimoji="1" lang="ja-JP" altLang="en-US" dirty="0" smtClean="0"/>
            <a:t>「モノ」の先にある「コト」に対する「共感」に価値を見出す</a:t>
          </a:r>
          <a:endParaRPr kumimoji="1" lang="ja-JP" altLang="en-US" dirty="0"/>
        </a:p>
      </dgm:t>
    </dgm:pt>
    <dgm:pt modelId="{8AC2918B-A404-427B-9D6C-C17269B026B1}" type="parTrans" cxnId="{D970CC52-D802-42AD-9B76-4DE9B078DD8A}">
      <dgm:prSet/>
      <dgm:spPr/>
      <dgm:t>
        <a:bodyPr/>
        <a:lstStyle/>
        <a:p>
          <a:endParaRPr kumimoji="1" lang="ja-JP" altLang="en-US"/>
        </a:p>
      </dgm:t>
    </dgm:pt>
    <dgm:pt modelId="{D76E0982-E060-4133-8630-B1DAC000EF91}" type="sibTrans" cxnId="{D970CC52-D802-42AD-9B76-4DE9B078DD8A}">
      <dgm:prSet/>
      <dgm:spPr/>
      <dgm:t>
        <a:bodyPr/>
        <a:lstStyle/>
        <a:p>
          <a:endParaRPr kumimoji="1" lang="ja-JP" altLang="en-US"/>
        </a:p>
      </dgm:t>
    </dgm:pt>
    <dgm:pt modelId="{50674D99-3AFB-41EE-8DC7-578A17B850D3}">
      <dgm:prSet phldrT="[テキスト]"/>
      <dgm:spPr/>
      <dgm:t>
        <a:bodyPr/>
        <a:lstStyle/>
        <a:p>
          <a:r>
            <a:rPr kumimoji="1" lang="ja-JP" altLang="en-US" dirty="0" smtClean="0"/>
            <a:t>大量</a:t>
          </a:r>
          <a:endParaRPr kumimoji="1" lang="en-US" altLang="ja-JP" dirty="0" smtClean="0"/>
        </a:p>
        <a:p>
          <a:r>
            <a:rPr kumimoji="1" lang="ja-JP" altLang="en-US" dirty="0" smtClean="0"/>
            <a:t>消費時代</a:t>
          </a:r>
          <a:endParaRPr kumimoji="1" lang="ja-JP" altLang="en-US" dirty="0"/>
        </a:p>
      </dgm:t>
    </dgm:pt>
    <dgm:pt modelId="{791BDF0B-0E07-4246-A08E-A4CDA0BCF3A1}" type="sibTrans" cxnId="{BBBDBDE6-D5F8-4D2A-8302-E9D3A74FB192}">
      <dgm:prSet/>
      <dgm:spPr/>
      <dgm:t>
        <a:bodyPr/>
        <a:lstStyle/>
        <a:p>
          <a:endParaRPr kumimoji="1" lang="ja-JP" altLang="en-US"/>
        </a:p>
      </dgm:t>
    </dgm:pt>
    <dgm:pt modelId="{D489B500-586C-4CEB-A02A-FB43B5D41114}" type="parTrans" cxnId="{BBBDBDE6-D5F8-4D2A-8302-E9D3A74FB192}">
      <dgm:prSet/>
      <dgm:spPr/>
      <dgm:t>
        <a:bodyPr/>
        <a:lstStyle/>
        <a:p>
          <a:endParaRPr kumimoji="1" lang="ja-JP" altLang="en-US"/>
        </a:p>
      </dgm:t>
    </dgm:pt>
    <dgm:pt modelId="{B4770149-20DC-4DF4-ACF9-F33D7048A4C2}">
      <dgm:prSet phldrT="[テキスト]"/>
      <dgm:spPr/>
      <dgm:t>
        <a:bodyPr/>
        <a:lstStyle/>
        <a:p>
          <a:r>
            <a:rPr kumimoji="1" lang="ja-JP" altLang="en-US" dirty="0" smtClean="0"/>
            <a:t>商品の性能・機能における優位性など</a:t>
          </a:r>
          <a:r>
            <a:rPr kumimoji="1" lang="ja-JP" altLang="en-US" dirty="0" smtClean="0"/>
            <a:t>「モノ」そのものに価値を見出す</a:t>
          </a:r>
          <a:endParaRPr kumimoji="1" lang="ja-JP" altLang="en-US" dirty="0"/>
        </a:p>
      </dgm:t>
    </dgm:pt>
    <dgm:pt modelId="{6B8E8FB0-1AF4-4B85-9966-0CF9C8602AFB}" type="sibTrans" cxnId="{32CAA9A5-9444-46B7-A5E7-F1E1DB3590DA}">
      <dgm:prSet/>
      <dgm:spPr/>
      <dgm:t>
        <a:bodyPr/>
        <a:lstStyle/>
        <a:p>
          <a:endParaRPr kumimoji="1" lang="ja-JP" altLang="en-US"/>
        </a:p>
      </dgm:t>
    </dgm:pt>
    <dgm:pt modelId="{0F0151E2-36E2-424C-9E76-7F7A8EA6AD4B}" type="parTrans" cxnId="{32CAA9A5-9444-46B7-A5E7-F1E1DB3590DA}">
      <dgm:prSet/>
      <dgm:spPr/>
      <dgm:t>
        <a:bodyPr/>
        <a:lstStyle/>
        <a:p>
          <a:endParaRPr kumimoji="1" lang="ja-JP" altLang="en-US"/>
        </a:p>
      </dgm:t>
    </dgm:pt>
    <dgm:pt modelId="{DFAC7F09-FDEF-4AAF-A866-80B7678B9DFC}" type="pres">
      <dgm:prSet presAssocID="{12A00741-579A-4EA4-A8E9-45B99D1397FB}" presName="Name0" presStyleCnt="0">
        <dgm:presLayoutVars>
          <dgm:dir/>
          <dgm:animLvl val="lvl"/>
          <dgm:resizeHandles val="exact"/>
        </dgm:presLayoutVars>
      </dgm:prSet>
      <dgm:spPr/>
    </dgm:pt>
    <dgm:pt modelId="{B69DC573-E552-45EF-9435-85C6DBA54248}" type="pres">
      <dgm:prSet presAssocID="{50674D99-3AFB-41EE-8DC7-578A17B850D3}" presName="linNode" presStyleCnt="0"/>
      <dgm:spPr/>
    </dgm:pt>
    <dgm:pt modelId="{A8276AC3-B8C7-4937-BB67-E22560D70988}" type="pres">
      <dgm:prSet presAssocID="{50674D99-3AFB-41EE-8DC7-578A17B850D3}" presName="parentText" presStyleLbl="node1" presStyleIdx="0" presStyleCnt="2" custScaleX="92096" custScaleY="29321" custLinFactNeighborX="957" custLinFactNeighborY="-10001">
        <dgm:presLayoutVars>
          <dgm:chMax val="1"/>
          <dgm:bulletEnabled val="1"/>
        </dgm:presLayoutVars>
      </dgm:prSet>
      <dgm:spPr/>
    </dgm:pt>
    <dgm:pt modelId="{DADF9405-E5BE-4207-B69D-DF07FA8342AF}" type="pres">
      <dgm:prSet presAssocID="{50674D99-3AFB-41EE-8DC7-578A17B850D3}" presName="descendantText" presStyleLbl="alignAccFollowNode1" presStyleIdx="0" presStyleCnt="2" custScaleX="92096" custScaleY="29321" custLinFactNeighborX="1702" custLinFactNeighborY="-12501">
        <dgm:presLayoutVars>
          <dgm:bulletEnabled val="1"/>
        </dgm:presLayoutVars>
      </dgm:prSet>
      <dgm:spPr/>
    </dgm:pt>
    <dgm:pt modelId="{2B3EAC3A-4F1E-4D8C-90DB-04D8AC1D4C54}" type="pres">
      <dgm:prSet presAssocID="{791BDF0B-0E07-4246-A08E-A4CDA0BCF3A1}" presName="sp" presStyleCnt="0"/>
      <dgm:spPr/>
    </dgm:pt>
    <dgm:pt modelId="{E3765DF9-B878-468A-8418-DE90F9BB0DE9}" type="pres">
      <dgm:prSet presAssocID="{F4D93653-9248-4415-BDAD-5D4A6B92B34E}" presName="linNode" presStyleCnt="0"/>
      <dgm:spPr/>
    </dgm:pt>
    <dgm:pt modelId="{49E339E9-2CC4-4ACC-BED8-9A6ABA21B227}" type="pres">
      <dgm:prSet presAssocID="{F4D93653-9248-4415-BDAD-5D4A6B92B34E}" presName="parentText" presStyleLbl="node1" presStyleIdx="1" presStyleCnt="2" custScaleX="92096" custScaleY="29321" custLinFactNeighborX="566" custLinFactNeighborY="13877">
        <dgm:presLayoutVars>
          <dgm:chMax val="1"/>
          <dgm:bulletEnabled val="1"/>
        </dgm:presLayoutVars>
      </dgm:prSet>
      <dgm:spPr/>
    </dgm:pt>
    <dgm:pt modelId="{D83B1233-CDC4-43B3-81C0-C9DD659ADEA2}" type="pres">
      <dgm:prSet presAssocID="{F4D93653-9248-4415-BDAD-5D4A6B92B34E}" presName="descendantText" presStyleLbl="alignAccFollowNode1" presStyleIdx="1" presStyleCnt="2" custScaleX="92096" custScaleY="29321" custLinFactNeighborX="1006" custLinFactNeighborY="17347">
        <dgm:presLayoutVars>
          <dgm:bulletEnabled val="1"/>
        </dgm:presLayoutVars>
      </dgm:prSet>
      <dgm:spPr/>
    </dgm:pt>
  </dgm:ptLst>
  <dgm:cxnLst>
    <dgm:cxn modelId="{D970CC52-D802-42AD-9B76-4DE9B078DD8A}" srcId="{F4D93653-9248-4415-BDAD-5D4A6B92B34E}" destId="{9388261D-9B3A-40CC-B665-05ABE651C956}" srcOrd="0" destOrd="0" parTransId="{8AC2918B-A404-427B-9D6C-C17269B026B1}" sibTransId="{D76E0982-E060-4133-8630-B1DAC000EF91}"/>
    <dgm:cxn modelId="{51C7E4E4-F101-4385-A490-AEA22E3268F0}" type="presOf" srcId="{9388261D-9B3A-40CC-B665-05ABE651C956}" destId="{D83B1233-CDC4-43B3-81C0-C9DD659ADEA2}" srcOrd="0" destOrd="0" presId="urn:microsoft.com/office/officeart/2005/8/layout/vList5"/>
    <dgm:cxn modelId="{50549B70-31D6-414B-892C-5EE8C7A51EFE}" type="presOf" srcId="{F4D93653-9248-4415-BDAD-5D4A6B92B34E}" destId="{49E339E9-2CC4-4ACC-BED8-9A6ABA21B227}" srcOrd="0" destOrd="0" presId="urn:microsoft.com/office/officeart/2005/8/layout/vList5"/>
    <dgm:cxn modelId="{92EED6E1-1B4C-4DBA-9107-40A967B7A629}" type="presOf" srcId="{12A00741-579A-4EA4-A8E9-45B99D1397FB}" destId="{DFAC7F09-FDEF-4AAF-A866-80B7678B9DFC}" srcOrd="0" destOrd="0" presId="urn:microsoft.com/office/officeart/2005/8/layout/vList5"/>
    <dgm:cxn modelId="{32CAA9A5-9444-46B7-A5E7-F1E1DB3590DA}" srcId="{50674D99-3AFB-41EE-8DC7-578A17B850D3}" destId="{B4770149-20DC-4DF4-ACF9-F33D7048A4C2}" srcOrd="0" destOrd="0" parTransId="{0F0151E2-36E2-424C-9E76-7F7A8EA6AD4B}" sibTransId="{6B8E8FB0-1AF4-4B85-9966-0CF9C8602AFB}"/>
    <dgm:cxn modelId="{53B04635-0702-4012-9FD2-E6D85F25DBBE}" type="presOf" srcId="{50674D99-3AFB-41EE-8DC7-578A17B850D3}" destId="{A8276AC3-B8C7-4937-BB67-E22560D70988}" srcOrd="0" destOrd="0" presId="urn:microsoft.com/office/officeart/2005/8/layout/vList5"/>
    <dgm:cxn modelId="{AFAC405B-4AB8-4F2F-9EB3-0B14BF6AA0C5}" type="presOf" srcId="{B4770149-20DC-4DF4-ACF9-F33D7048A4C2}" destId="{DADF9405-E5BE-4207-B69D-DF07FA8342AF}" srcOrd="0" destOrd="0" presId="urn:microsoft.com/office/officeart/2005/8/layout/vList5"/>
    <dgm:cxn modelId="{A51149A3-BCFB-49D9-8917-B9B2AB62B9E0}" srcId="{12A00741-579A-4EA4-A8E9-45B99D1397FB}" destId="{F4D93653-9248-4415-BDAD-5D4A6B92B34E}" srcOrd="1" destOrd="0" parTransId="{14E81288-D631-480A-9CE0-EB6B0F239F91}" sibTransId="{2CB99F0C-68A0-49BF-A097-3FB2ED569494}"/>
    <dgm:cxn modelId="{BBBDBDE6-D5F8-4D2A-8302-E9D3A74FB192}" srcId="{12A00741-579A-4EA4-A8E9-45B99D1397FB}" destId="{50674D99-3AFB-41EE-8DC7-578A17B850D3}" srcOrd="0" destOrd="0" parTransId="{D489B500-586C-4CEB-A02A-FB43B5D41114}" sibTransId="{791BDF0B-0E07-4246-A08E-A4CDA0BCF3A1}"/>
    <dgm:cxn modelId="{2E7A5AA1-E302-4263-B17F-DEBD596E906F}" type="presParOf" srcId="{DFAC7F09-FDEF-4AAF-A866-80B7678B9DFC}" destId="{B69DC573-E552-45EF-9435-85C6DBA54248}" srcOrd="0" destOrd="0" presId="urn:microsoft.com/office/officeart/2005/8/layout/vList5"/>
    <dgm:cxn modelId="{08B78B21-E628-4FF1-B48B-9808F732600F}" type="presParOf" srcId="{B69DC573-E552-45EF-9435-85C6DBA54248}" destId="{A8276AC3-B8C7-4937-BB67-E22560D70988}" srcOrd="0" destOrd="0" presId="urn:microsoft.com/office/officeart/2005/8/layout/vList5"/>
    <dgm:cxn modelId="{CD8D9B8E-2F87-442A-A7DE-643E68BA54CD}" type="presParOf" srcId="{B69DC573-E552-45EF-9435-85C6DBA54248}" destId="{DADF9405-E5BE-4207-B69D-DF07FA8342AF}" srcOrd="1" destOrd="0" presId="urn:microsoft.com/office/officeart/2005/8/layout/vList5"/>
    <dgm:cxn modelId="{A4B0A396-5B94-47FE-88C0-1E30DE47BB09}" type="presParOf" srcId="{DFAC7F09-FDEF-4AAF-A866-80B7678B9DFC}" destId="{2B3EAC3A-4F1E-4D8C-90DB-04D8AC1D4C54}" srcOrd="1" destOrd="0" presId="urn:microsoft.com/office/officeart/2005/8/layout/vList5"/>
    <dgm:cxn modelId="{08E74CF8-03B2-4690-9299-214BD669BBA5}" type="presParOf" srcId="{DFAC7F09-FDEF-4AAF-A866-80B7678B9DFC}" destId="{E3765DF9-B878-468A-8418-DE90F9BB0DE9}" srcOrd="2" destOrd="0" presId="urn:microsoft.com/office/officeart/2005/8/layout/vList5"/>
    <dgm:cxn modelId="{A31D6FC9-2293-43CA-85A0-47EFF898D82F}" type="presParOf" srcId="{E3765DF9-B878-468A-8418-DE90F9BB0DE9}" destId="{49E339E9-2CC4-4ACC-BED8-9A6ABA21B227}" srcOrd="0" destOrd="0" presId="urn:microsoft.com/office/officeart/2005/8/layout/vList5"/>
    <dgm:cxn modelId="{50B335B3-3400-485B-B5A6-C31FD4AD297B}" type="presParOf" srcId="{E3765DF9-B878-468A-8418-DE90F9BB0DE9}" destId="{D83B1233-CDC4-43B3-81C0-C9DD659ADEA2}"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869E118-0A5D-4FDA-8FFA-3D099FC22EFF}"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kumimoji="1" lang="ja-JP" altLang="en-US"/>
        </a:p>
      </dgm:t>
    </dgm:pt>
    <dgm:pt modelId="{74CD2766-9AA8-47A4-B2E1-376E461670A3}">
      <dgm:prSet phldrT="[テキスト]"/>
      <dgm:spPr/>
      <dgm:t>
        <a:bodyPr/>
        <a:lstStyle/>
        <a:p>
          <a:r>
            <a:rPr kumimoji="1" lang="ja-JP" altLang="en-US" dirty="0" smtClean="0"/>
            <a:t>興味・関心喚起</a:t>
          </a:r>
          <a:endParaRPr kumimoji="1" lang="ja-JP" altLang="en-US" dirty="0"/>
        </a:p>
      </dgm:t>
    </dgm:pt>
    <dgm:pt modelId="{7C9DFEEF-02A8-4799-8286-F9F0A58D4C9E}" type="parTrans" cxnId="{477CFAEC-DB5A-406B-AD9F-0FA81877FB35}">
      <dgm:prSet/>
      <dgm:spPr/>
      <dgm:t>
        <a:bodyPr/>
        <a:lstStyle/>
        <a:p>
          <a:endParaRPr kumimoji="1" lang="ja-JP" altLang="en-US"/>
        </a:p>
      </dgm:t>
    </dgm:pt>
    <dgm:pt modelId="{CFF59DC5-F5CC-4F49-90B9-00FD88492A7E}" type="sibTrans" cxnId="{477CFAEC-DB5A-406B-AD9F-0FA81877FB35}">
      <dgm:prSet/>
      <dgm:spPr/>
      <dgm:t>
        <a:bodyPr/>
        <a:lstStyle/>
        <a:p>
          <a:endParaRPr kumimoji="1" lang="ja-JP" altLang="en-US"/>
        </a:p>
      </dgm:t>
    </dgm:pt>
    <dgm:pt modelId="{74993F95-0059-4ACB-9902-BFD47332D9B7}">
      <dgm:prSet phldrT="[テキスト]"/>
      <dgm:spPr/>
      <dgm:t>
        <a:bodyPr/>
        <a:lstStyle/>
        <a:p>
          <a:r>
            <a:rPr kumimoji="1" lang="ja-JP" altLang="en-US" dirty="0" smtClean="0"/>
            <a:t>感情訴求</a:t>
          </a:r>
          <a:endParaRPr kumimoji="1" lang="ja-JP" altLang="en-US" dirty="0"/>
        </a:p>
      </dgm:t>
    </dgm:pt>
    <dgm:pt modelId="{A8B51FE3-5142-4F10-8CE6-142F658A54A7}" type="parTrans" cxnId="{E9DB1085-6C07-4416-8912-C6D365126D6B}">
      <dgm:prSet/>
      <dgm:spPr/>
      <dgm:t>
        <a:bodyPr/>
        <a:lstStyle/>
        <a:p>
          <a:endParaRPr kumimoji="1" lang="ja-JP" altLang="en-US"/>
        </a:p>
      </dgm:t>
    </dgm:pt>
    <dgm:pt modelId="{5673B4EF-B133-4CC5-816B-149ED1325D50}" type="sibTrans" cxnId="{E9DB1085-6C07-4416-8912-C6D365126D6B}">
      <dgm:prSet/>
      <dgm:spPr/>
      <dgm:t>
        <a:bodyPr/>
        <a:lstStyle/>
        <a:p>
          <a:endParaRPr kumimoji="1" lang="ja-JP" altLang="en-US"/>
        </a:p>
      </dgm:t>
    </dgm:pt>
    <dgm:pt modelId="{1E601536-6C80-47FB-8E4A-4F8DA54ECAE2}">
      <dgm:prSet phldrT="[テキスト]"/>
      <dgm:spPr/>
      <dgm:t>
        <a:bodyPr/>
        <a:lstStyle/>
        <a:p>
          <a:r>
            <a:rPr kumimoji="1" lang="ja-JP" altLang="en-US" dirty="0" smtClean="0"/>
            <a:t>文脈理解</a:t>
          </a:r>
          <a:endParaRPr kumimoji="1" lang="en-US" altLang="ja-JP" dirty="0" smtClean="0"/>
        </a:p>
      </dgm:t>
    </dgm:pt>
    <dgm:pt modelId="{FD5E843E-AF56-4050-BAC0-97C23B00EFD8}" type="parTrans" cxnId="{624962C4-3288-4898-B4B3-F817252D7228}">
      <dgm:prSet/>
      <dgm:spPr/>
      <dgm:t>
        <a:bodyPr/>
        <a:lstStyle/>
        <a:p>
          <a:endParaRPr kumimoji="1" lang="ja-JP" altLang="en-US"/>
        </a:p>
      </dgm:t>
    </dgm:pt>
    <dgm:pt modelId="{399527D1-F3B2-4A27-AD36-9B0ABCC7CB25}" type="sibTrans" cxnId="{624962C4-3288-4898-B4B3-F817252D7228}">
      <dgm:prSet/>
      <dgm:spPr/>
      <dgm:t>
        <a:bodyPr/>
        <a:lstStyle/>
        <a:p>
          <a:endParaRPr kumimoji="1" lang="ja-JP" altLang="en-US"/>
        </a:p>
      </dgm:t>
    </dgm:pt>
    <dgm:pt modelId="{BC9DF19D-D78A-460F-9F0D-AFA7BA5E66FC}">
      <dgm:prSet phldrT="[テキスト]"/>
      <dgm:spPr/>
      <dgm:t>
        <a:bodyPr/>
        <a:lstStyle/>
        <a:p>
          <a:r>
            <a:rPr kumimoji="1" lang="ja-JP" altLang="en-US" dirty="0" smtClean="0"/>
            <a:t>潜在意識刺激</a:t>
          </a:r>
          <a:endParaRPr kumimoji="1" lang="en-US" altLang="ja-JP" dirty="0" smtClean="0"/>
        </a:p>
      </dgm:t>
    </dgm:pt>
    <dgm:pt modelId="{EBD2A430-EDB4-43BD-A87D-97DD074540F5}" type="parTrans" cxnId="{F40AD1CF-D5A3-4AA1-9553-C36B60C67730}">
      <dgm:prSet/>
      <dgm:spPr/>
      <dgm:t>
        <a:bodyPr/>
        <a:lstStyle/>
        <a:p>
          <a:endParaRPr kumimoji="1" lang="ja-JP" altLang="en-US"/>
        </a:p>
      </dgm:t>
    </dgm:pt>
    <dgm:pt modelId="{57355839-3E86-4CA5-AB18-7C31587508B3}" type="sibTrans" cxnId="{F40AD1CF-D5A3-4AA1-9553-C36B60C67730}">
      <dgm:prSet/>
      <dgm:spPr/>
      <dgm:t>
        <a:bodyPr/>
        <a:lstStyle/>
        <a:p>
          <a:endParaRPr kumimoji="1" lang="ja-JP" altLang="en-US"/>
        </a:p>
      </dgm:t>
    </dgm:pt>
    <dgm:pt modelId="{A9ECACDA-06D3-4B65-8322-E80F7931F8AC}">
      <dgm:prSet phldrT="[テキスト]"/>
      <dgm:spPr/>
      <dgm:t>
        <a:bodyPr vert="wordArtVertRtl"/>
        <a:lstStyle/>
        <a:p>
          <a:r>
            <a:rPr kumimoji="1" lang="ja-JP" altLang="en-US" dirty="0" smtClean="0"/>
            <a:t>効果</a:t>
          </a:r>
          <a:endParaRPr kumimoji="1" lang="ja-JP" altLang="en-US" dirty="0"/>
        </a:p>
      </dgm:t>
    </dgm:pt>
    <dgm:pt modelId="{8BD304CC-CE92-4D60-97E1-461C42CC3B7A}" type="sibTrans" cxnId="{EF1D0B98-1728-411A-8C3E-9DAA7042EA00}">
      <dgm:prSet/>
      <dgm:spPr/>
      <dgm:t>
        <a:bodyPr/>
        <a:lstStyle/>
        <a:p>
          <a:endParaRPr kumimoji="1" lang="ja-JP" altLang="en-US"/>
        </a:p>
      </dgm:t>
    </dgm:pt>
    <dgm:pt modelId="{D79D0B68-4566-4FB1-8F67-6A9F21BA61E4}" type="parTrans" cxnId="{EF1D0B98-1728-411A-8C3E-9DAA7042EA00}">
      <dgm:prSet/>
      <dgm:spPr/>
      <dgm:t>
        <a:bodyPr/>
        <a:lstStyle/>
        <a:p>
          <a:endParaRPr kumimoji="1" lang="ja-JP" altLang="en-US"/>
        </a:p>
      </dgm:t>
    </dgm:pt>
    <dgm:pt modelId="{09307C10-B648-4674-9B2D-6E3576C05851}" type="pres">
      <dgm:prSet presAssocID="{8869E118-0A5D-4FDA-8FFA-3D099FC22EFF}" presName="diagram" presStyleCnt="0">
        <dgm:presLayoutVars>
          <dgm:chPref val="1"/>
          <dgm:dir/>
          <dgm:animOne val="branch"/>
          <dgm:animLvl val="lvl"/>
          <dgm:resizeHandles val="exact"/>
        </dgm:presLayoutVars>
      </dgm:prSet>
      <dgm:spPr/>
    </dgm:pt>
    <dgm:pt modelId="{2D05709B-997A-4BE1-861A-848173BFBA81}" type="pres">
      <dgm:prSet presAssocID="{A9ECACDA-06D3-4B65-8322-E80F7931F8AC}" presName="root1" presStyleCnt="0"/>
      <dgm:spPr/>
    </dgm:pt>
    <dgm:pt modelId="{E32FC985-94AD-4EB3-80BA-CAEB166DFA98}" type="pres">
      <dgm:prSet presAssocID="{A9ECACDA-06D3-4B65-8322-E80F7931F8AC}" presName="LevelOneTextNode" presStyleLbl="node0" presStyleIdx="0" presStyleCnt="1" custScaleX="57323" custScaleY="185821" custLinFactNeighborX="7656" custLinFactNeighborY="1127">
        <dgm:presLayoutVars>
          <dgm:chPref val="3"/>
        </dgm:presLayoutVars>
      </dgm:prSet>
      <dgm:spPr/>
      <dgm:t>
        <a:bodyPr/>
        <a:lstStyle/>
        <a:p>
          <a:endParaRPr kumimoji="1" lang="ja-JP" altLang="en-US"/>
        </a:p>
      </dgm:t>
    </dgm:pt>
    <dgm:pt modelId="{4A8C3015-FFD2-4B05-B725-C6B2BA69667C}" type="pres">
      <dgm:prSet presAssocID="{A9ECACDA-06D3-4B65-8322-E80F7931F8AC}" presName="level2hierChild" presStyleCnt="0"/>
      <dgm:spPr/>
    </dgm:pt>
    <dgm:pt modelId="{01999AA8-2C8C-4147-AF51-D4F5D5646EFB}" type="pres">
      <dgm:prSet presAssocID="{7C9DFEEF-02A8-4799-8286-F9F0A58D4C9E}" presName="conn2-1" presStyleLbl="parChTrans1D2" presStyleIdx="0" presStyleCnt="4"/>
      <dgm:spPr/>
    </dgm:pt>
    <dgm:pt modelId="{8049F1BE-E34C-41ED-A8BC-503B99318ECE}" type="pres">
      <dgm:prSet presAssocID="{7C9DFEEF-02A8-4799-8286-F9F0A58D4C9E}" presName="connTx" presStyleLbl="parChTrans1D2" presStyleIdx="0" presStyleCnt="4"/>
      <dgm:spPr/>
    </dgm:pt>
    <dgm:pt modelId="{1730A5A8-67CD-45F8-87F9-2C192609397E}" type="pres">
      <dgm:prSet presAssocID="{74CD2766-9AA8-47A4-B2E1-376E461670A3}" presName="root2" presStyleCnt="0"/>
      <dgm:spPr/>
    </dgm:pt>
    <dgm:pt modelId="{86612DB1-E286-4A77-A5C6-44C511AF717D}" type="pres">
      <dgm:prSet presAssocID="{74CD2766-9AA8-47A4-B2E1-376E461670A3}" presName="LevelTwoTextNode" presStyleLbl="node2" presStyleIdx="0" presStyleCnt="4">
        <dgm:presLayoutVars>
          <dgm:chPref val="3"/>
        </dgm:presLayoutVars>
      </dgm:prSet>
      <dgm:spPr/>
    </dgm:pt>
    <dgm:pt modelId="{FA85D56C-12BD-48A9-A5B0-B6DE0EDAFD83}" type="pres">
      <dgm:prSet presAssocID="{74CD2766-9AA8-47A4-B2E1-376E461670A3}" presName="level3hierChild" presStyleCnt="0"/>
      <dgm:spPr/>
    </dgm:pt>
    <dgm:pt modelId="{70FDBFF2-4B1E-403A-B747-3F74D23B3F1D}" type="pres">
      <dgm:prSet presAssocID="{A8B51FE3-5142-4F10-8CE6-142F658A54A7}" presName="conn2-1" presStyleLbl="parChTrans1D2" presStyleIdx="1" presStyleCnt="4"/>
      <dgm:spPr/>
    </dgm:pt>
    <dgm:pt modelId="{4AF72B50-F89F-4AA8-AA29-6EB53C25D324}" type="pres">
      <dgm:prSet presAssocID="{A8B51FE3-5142-4F10-8CE6-142F658A54A7}" presName="connTx" presStyleLbl="parChTrans1D2" presStyleIdx="1" presStyleCnt="4"/>
      <dgm:spPr/>
    </dgm:pt>
    <dgm:pt modelId="{ED17834F-A0B4-4DA5-A969-0FADC228750B}" type="pres">
      <dgm:prSet presAssocID="{74993F95-0059-4ACB-9902-BFD47332D9B7}" presName="root2" presStyleCnt="0"/>
      <dgm:spPr/>
    </dgm:pt>
    <dgm:pt modelId="{2215F72D-BED9-469F-ABB6-61E10178940C}" type="pres">
      <dgm:prSet presAssocID="{74993F95-0059-4ACB-9902-BFD47332D9B7}" presName="LevelTwoTextNode" presStyleLbl="node2" presStyleIdx="1" presStyleCnt="4">
        <dgm:presLayoutVars>
          <dgm:chPref val="3"/>
        </dgm:presLayoutVars>
      </dgm:prSet>
      <dgm:spPr/>
    </dgm:pt>
    <dgm:pt modelId="{1FFEBCDC-1904-4B02-9F3B-DA5DC04959E4}" type="pres">
      <dgm:prSet presAssocID="{74993F95-0059-4ACB-9902-BFD47332D9B7}" presName="level3hierChild" presStyleCnt="0"/>
      <dgm:spPr/>
    </dgm:pt>
    <dgm:pt modelId="{D8AD5CFD-9FC8-4FC3-9A01-7A13B286443D}" type="pres">
      <dgm:prSet presAssocID="{FD5E843E-AF56-4050-BAC0-97C23B00EFD8}" presName="conn2-1" presStyleLbl="parChTrans1D2" presStyleIdx="2" presStyleCnt="4"/>
      <dgm:spPr/>
    </dgm:pt>
    <dgm:pt modelId="{78AFB9C4-2215-43A9-AD3C-D0C00DE37538}" type="pres">
      <dgm:prSet presAssocID="{FD5E843E-AF56-4050-BAC0-97C23B00EFD8}" presName="connTx" presStyleLbl="parChTrans1D2" presStyleIdx="2" presStyleCnt="4"/>
      <dgm:spPr/>
    </dgm:pt>
    <dgm:pt modelId="{BDBCC978-CBC3-401E-96ED-79D12CD0185C}" type="pres">
      <dgm:prSet presAssocID="{1E601536-6C80-47FB-8E4A-4F8DA54ECAE2}" presName="root2" presStyleCnt="0"/>
      <dgm:spPr/>
    </dgm:pt>
    <dgm:pt modelId="{08529129-0B28-4494-BB49-571FF1E7BF52}" type="pres">
      <dgm:prSet presAssocID="{1E601536-6C80-47FB-8E4A-4F8DA54ECAE2}" presName="LevelTwoTextNode" presStyleLbl="node2" presStyleIdx="2" presStyleCnt="4">
        <dgm:presLayoutVars>
          <dgm:chPref val="3"/>
        </dgm:presLayoutVars>
      </dgm:prSet>
      <dgm:spPr/>
    </dgm:pt>
    <dgm:pt modelId="{D7DA3836-BC40-4A3C-A4C5-4E5E9762AE2D}" type="pres">
      <dgm:prSet presAssocID="{1E601536-6C80-47FB-8E4A-4F8DA54ECAE2}" presName="level3hierChild" presStyleCnt="0"/>
      <dgm:spPr/>
    </dgm:pt>
    <dgm:pt modelId="{579B38A2-8B1B-41B5-9F4E-CE53BF7610B9}" type="pres">
      <dgm:prSet presAssocID="{EBD2A430-EDB4-43BD-A87D-97DD074540F5}" presName="conn2-1" presStyleLbl="parChTrans1D2" presStyleIdx="3" presStyleCnt="4"/>
      <dgm:spPr/>
    </dgm:pt>
    <dgm:pt modelId="{C05BE5FE-3BEA-408A-AF76-207EB1BE512D}" type="pres">
      <dgm:prSet presAssocID="{EBD2A430-EDB4-43BD-A87D-97DD074540F5}" presName="connTx" presStyleLbl="parChTrans1D2" presStyleIdx="3" presStyleCnt="4"/>
      <dgm:spPr/>
    </dgm:pt>
    <dgm:pt modelId="{C8F239B8-1B6D-48D5-BA43-6E0654AAD849}" type="pres">
      <dgm:prSet presAssocID="{BC9DF19D-D78A-460F-9F0D-AFA7BA5E66FC}" presName="root2" presStyleCnt="0"/>
      <dgm:spPr/>
    </dgm:pt>
    <dgm:pt modelId="{170E1C34-EADC-40AE-A315-E61AC7B09F07}" type="pres">
      <dgm:prSet presAssocID="{BC9DF19D-D78A-460F-9F0D-AFA7BA5E66FC}" presName="LevelTwoTextNode" presStyleLbl="node2" presStyleIdx="3" presStyleCnt="4">
        <dgm:presLayoutVars>
          <dgm:chPref val="3"/>
        </dgm:presLayoutVars>
      </dgm:prSet>
      <dgm:spPr/>
    </dgm:pt>
    <dgm:pt modelId="{23A9AF25-D533-46A0-9917-4C41A7EF7949}" type="pres">
      <dgm:prSet presAssocID="{BC9DF19D-D78A-460F-9F0D-AFA7BA5E66FC}" presName="level3hierChild" presStyleCnt="0"/>
      <dgm:spPr/>
    </dgm:pt>
  </dgm:ptLst>
  <dgm:cxnLst>
    <dgm:cxn modelId="{477CFAEC-DB5A-406B-AD9F-0FA81877FB35}" srcId="{A9ECACDA-06D3-4B65-8322-E80F7931F8AC}" destId="{74CD2766-9AA8-47A4-B2E1-376E461670A3}" srcOrd="0" destOrd="0" parTransId="{7C9DFEEF-02A8-4799-8286-F9F0A58D4C9E}" sibTransId="{CFF59DC5-F5CC-4F49-90B9-00FD88492A7E}"/>
    <dgm:cxn modelId="{FFE0D0E7-CC39-414B-B105-F1B71CD2446F}" type="presOf" srcId="{7C9DFEEF-02A8-4799-8286-F9F0A58D4C9E}" destId="{8049F1BE-E34C-41ED-A8BC-503B99318ECE}" srcOrd="1" destOrd="0" presId="urn:microsoft.com/office/officeart/2005/8/layout/hierarchy2"/>
    <dgm:cxn modelId="{F40AD1CF-D5A3-4AA1-9553-C36B60C67730}" srcId="{A9ECACDA-06D3-4B65-8322-E80F7931F8AC}" destId="{BC9DF19D-D78A-460F-9F0D-AFA7BA5E66FC}" srcOrd="3" destOrd="0" parTransId="{EBD2A430-EDB4-43BD-A87D-97DD074540F5}" sibTransId="{57355839-3E86-4CA5-AB18-7C31587508B3}"/>
    <dgm:cxn modelId="{A72769E5-E38D-405F-8A64-C1680B252E1A}" type="presOf" srcId="{7C9DFEEF-02A8-4799-8286-F9F0A58D4C9E}" destId="{01999AA8-2C8C-4147-AF51-D4F5D5646EFB}" srcOrd="0" destOrd="0" presId="urn:microsoft.com/office/officeart/2005/8/layout/hierarchy2"/>
    <dgm:cxn modelId="{8124C3DF-7629-4E2E-B895-A0776C86F841}" type="presOf" srcId="{BC9DF19D-D78A-460F-9F0D-AFA7BA5E66FC}" destId="{170E1C34-EADC-40AE-A315-E61AC7B09F07}" srcOrd="0" destOrd="0" presId="urn:microsoft.com/office/officeart/2005/8/layout/hierarchy2"/>
    <dgm:cxn modelId="{52A0855F-05F4-4DFC-BDA1-E9539AC98C2D}" type="presOf" srcId="{74993F95-0059-4ACB-9902-BFD47332D9B7}" destId="{2215F72D-BED9-469F-ABB6-61E10178940C}" srcOrd="0" destOrd="0" presId="urn:microsoft.com/office/officeart/2005/8/layout/hierarchy2"/>
    <dgm:cxn modelId="{9328EB59-5C98-4FEB-AF16-E8BB188ECEC1}" type="presOf" srcId="{EBD2A430-EDB4-43BD-A87D-97DD074540F5}" destId="{579B38A2-8B1B-41B5-9F4E-CE53BF7610B9}" srcOrd="0" destOrd="0" presId="urn:microsoft.com/office/officeart/2005/8/layout/hierarchy2"/>
    <dgm:cxn modelId="{BA7CD4B4-B43A-4A8C-A273-BEC9191B4B32}" type="presOf" srcId="{FD5E843E-AF56-4050-BAC0-97C23B00EFD8}" destId="{78AFB9C4-2215-43A9-AD3C-D0C00DE37538}" srcOrd="1" destOrd="0" presId="urn:microsoft.com/office/officeart/2005/8/layout/hierarchy2"/>
    <dgm:cxn modelId="{0EA77B90-5A66-4D5B-B7B4-83F1451B3F81}" type="presOf" srcId="{EBD2A430-EDB4-43BD-A87D-97DD074540F5}" destId="{C05BE5FE-3BEA-408A-AF76-207EB1BE512D}" srcOrd="1" destOrd="0" presId="urn:microsoft.com/office/officeart/2005/8/layout/hierarchy2"/>
    <dgm:cxn modelId="{17AC8805-DB5A-4F8F-A0F1-9ADD0FFA90CC}" type="presOf" srcId="{A8B51FE3-5142-4F10-8CE6-142F658A54A7}" destId="{70FDBFF2-4B1E-403A-B747-3F74D23B3F1D}" srcOrd="0" destOrd="0" presId="urn:microsoft.com/office/officeart/2005/8/layout/hierarchy2"/>
    <dgm:cxn modelId="{EF1D0B98-1728-411A-8C3E-9DAA7042EA00}" srcId="{8869E118-0A5D-4FDA-8FFA-3D099FC22EFF}" destId="{A9ECACDA-06D3-4B65-8322-E80F7931F8AC}" srcOrd="0" destOrd="0" parTransId="{D79D0B68-4566-4FB1-8F67-6A9F21BA61E4}" sibTransId="{8BD304CC-CE92-4D60-97E1-461C42CC3B7A}"/>
    <dgm:cxn modelId="{14373C8E-8688-459A-9035-81E249DA007C}" type="presOf" srcId="{1E601536-6C80-47FB-8E4A-4F8DA54ECAE2}" destId="{08529129-0B28-4494-BB49-571FF1E7BF52}" srcOrd="0" destOrd="0" presId="urn:microsoft.com/office/officeart/2005/8/layout/hierarchy2"/>
    <dgm:cxn modelId="{3CBD7A70-F8A1-47B4-8201-1265AF8F0961}" type="presOf" srcId="{74CD2766-9AA8-47A4-B2E1-376E461670A3}" destId="{86612DB1-E286-4A77-A5C6-44C511AF717D}" srcOrd="0" destOrd="0" presId="urn:microsoft.com/office/officeart/2005/8/layout/hierarchy2"/>
    <dgm:cxn modelId="{E9DB1085-6C07-4416-8912-C6D365126D6B}" srcId="{A9ECACDA-06D3-4B65-8322-E80F7931F8AC}" destId="{74993F95-0059-4ACB-9902-BFD47332D9B7}" srcOrd="1" destOrd="0" parTransId="{A8B51FE3-5142-4F10-8CE6-142F658A54A7}" sibTransId="{5673B4EF-B133-4CC5-816B-149ED1325D50}"/>
    <dgm:cxn modelId="{4C2518B0-7E05-41DD-BFBA-D138D4494793}" type="presOf" srcId="{A8B51FE3-5142-4F10-8CE6-142F658A54A7}" destId="{4AF72B50-F89F-4AA8-AA29-6EB53C25D324}" srcOrd="1" destOrd="0" presId="urn:microsoft.com/office/officeart/2005/8/layout/hierarchy2"/>
    <dgm:cxn modelId="{25AD5E72-85C7-44EF-8EB8-C86A83CA9EF5}" type="presOf" srcId="{8869E118-0A5D-4FDA-8FFA-3D099FC22EFF}" destId="{09307C10-B648-4674-9B2D-6E3576C05851}" srcOrd="0" destOrd="0" presId="urn:microsoft.com/office/officeart/2005/8/layout/hierarchy2"/>
    <dgm:cxn modelId="{624962C4-3288-4898-B4B3-F817252D7228}" srcId="{A9ECACDA-06D3-4B65-8322-E80F7931F8AC}" destId="{1E601536-6C80-47FB-8E4A-4F8DA54ECAE2}" srcOrd="2" destOrd="0" parTransId="{FD5E843E-AF56-4050-BAC0-97C23B00EFD8}" sibTransId="{399527D1-F3B2-4A27-AD36-9B0ABCC7CB25}"/>
    <dgm:cxn modelId="{3504B5D8-B456-4783-90FE-3502C884AE33}" type="presOf" srcId="{A9ECACDA-06D3-4B65-8322-E80F7931F8AC}" destId="{E32FC985-94AD-4EB3-80BA-CAEB166DFA98}" srcOrd="0" destOrd="0" presId="urn:microsoft.com/office/officeart/2005/8/layout/hierarchy2"/>
    <dgm:cxn modelId="{18ED66DA-25A5-4C27-9A2F-E4D368852EAB}" type="presOf" srcId="{FD5E843E-AF56-4050-BAC0-97C23B00EFD8}" destId="{D8AD5CFD-9FC8-4FC3-9A01-7A13B286443D}" srcOrd="0" destOrd="0" presId="urn:microsoft.com/office/officeart/2005/8/layout/hierarchy2"/>
    <dgm:cxn modelId="{8D394BAA-E448-4110-94C2-21354AAA8624}" type="presParOf" srcId="{09307C10-B648-4674-9B2D-6E3576C05851}" destId="{2D05709B-997A-4BE1-861A-848173BFBA81}" srcOrd="0" destOrd="0" presId="urn:microsoft.com/office/officeart/2005/8/layout/hierarchy2"/>
    <dgm:cxn modelId="{6848064C-F429-4DC6-949F-93B00847328C}" type="presParOf" srcId="{2D05709B-997A-4BE1-861A-848173BFBA81}" destId="{E32FC985-94AD-4EB3-80BA-CAEB166DFA98}" srcOrd="0" destOrd="0" presId="urn:microsoft.com/office/officeart/2005/8/layout/hierarchy2"/>
    <dgm:cxn modelId="{366560A1-A77B-4B96-9735-E3C8DDC88D2B}" type="presParOf" srcId="{2D05709B-997A-4BE1-861A-848173BFBA81}" destId="{4A8C3015-FFD2-4B05-B725-C6B2BA69667C}" srcOrd="1" destOrd="0" presId="urn:microsoft.com/office/officeart/2005/8/layout/hierarchy2"/>
    <dgm:cxn modelId="{9A3105F3-DDB8-49D6-A68C-761BB2441D84}" type="presParOf" srcId="{4A8C3015-FFD2-4B05-B725-C6B2BA69667C}" destId="{01999AA8-2C8C-4147-AF51-D4F5D5646EFB}" srcOrd="0" destOrd="0" presId="urn:microsoft.com/office/officeart/2005/8/layout/hierarchy2"/>
    <dgm:cxn modelId="{198FFFEF-8BC1-4A0B-ADB7-33A27F107890}" type="presParOf" srcId="{01999AA8-2C8C-4147-AF51-D4F5D5646EFB}" destId="{8049F1BE-E34C-41ED-A8BC-503B99318ECE}" srcOrd="0" destOrd="0" presId="urn:microsoft.com/office/officeart/2005/8/layout/hierarchy2"/>
    <dgm:cxn modelId="{2329C9C6-590E-4DBF-BD14-BBE0D6620B82}" type="presParOf" srcId="{4A8C3015-FFD2-4B05-B725-C6B2BA69667C}" destId="{1730A5A8-67CD-45F8-87F9-2C192609397E}" srcOrd="1" destOrd="0" presId="urn:microsoft.com/office/officeart/2005/8/layout/hierarchy2"/>
    <dgm:cxn modelId="{68889604-3D22-4E79-BC7D-2C96B0D39F34}" type="presParOf" srcId="{1730A5A8-67CD-45F8-87F9-2C192609397E}" destId="{86612DB1-E286-4A77-A5C6-44C511AF717D}" srcOrd="0" destOrd="0" presId="urn:microsoft.com/office/officeart/2005/8/layout/hierarchy2"/>
    <dgm:cxn modelId="{30D2C46D-518C-450F-A4BF-43836F61F1B5}" type="presParOf" srcId="{1730A5A8-67CD-45F8-87F9-2C192609397E}" destId="{FA85D56C-12BD-48A9-A5B0-B6DE0EDAFD83}" srcOrd="1" destOrd="0" presId="urn:microsoft.com/office/officeart/2005/8/layout/hierarchy2"/>
    <dgm:cxn modelId="{C393E427-01A0-49A9-9F18-E49D13CC0777}" type="presParOf" srcId="{4A8C3015-FFD2-4B05-B725-C6B2BA69667C}" destId="{70FDBFF2-4B1E-403A-B747-3F74D23B3F1D}" srcOrd="2" destOrd="0" presId="urn:microsoft.com/office/officeart/2005/8/layout/hierarchy2"/>
    <dgm:cxn modelId="{AE04818E-B777-4082-96EC-F1CECB55305C}" type="presParOf" srcId="{70FDBFF2-4B1E-403A-B747-3F74D23B3F1D}" destId="{4AF72B50-F89F-4AA8-AA29-6EB53C25D324}" srcOrd="0" destOrd="0" presId="urn:microsoft.com/office/officeart/2005/8/layout/hierarchy2"/>
    <dgm:cxn modelId="{178749F1-77E5-49BD-B3D6-40F9A0B22140}" type="presParOf" srcId="{4A8C3015-FFD2-4B05-B725-C6B2BA69667C}" destId="{ED17834F-A0B4-4DA5-A969-0FADC228750B}" srcOrd="3" destOrd="0" presId="urn:microsoft.com/office/officeart/2005/8/layout/hierarchy2"/>
    <dgm:cxn modelId="{C1728039-4ABC-46B3-8AD6-4966AC6FCF9F}" type="presParOf" srcId="{ED17834F-A0B4-4DA5-A969-0FADC228750B}" destId="{2215F72D-BED9-469F-ABB6-61E10178940C}" srcOrd="0" destOrd="0" presId="urn:microsoft.com/office/officeart/2005/8/layout/hierarchy2"/>
    <dgm:cxn modelId="{2722E963-A91A-41C9-A6C5-DD81DFD93F59}" type="presParOf" srcId="{ED17834F-A0B4-4DA5-A969-0FADC228750B}" destId="{1FFEBCDC-1904-4B02-9F3B-DA5DC04959E4}" srcOrd="1" destOrd="0" presId="urn:microsoft.com/office/officeart/2005/8/layout/hierarchy2"/>
    <dgm:cxn modelId="{80C3628E-3500-4760-BCB4-794E94A7A797}" type="presParOf" srcId="{4A8C3015-FFD2-4B05-B725-C6B2BA69667C}" destId="{D8AD5CFD-9FC8-4FC3-9A01-7A13B286443D}" srcOrd="4" destOrd="0" presId="urn:microsoft.com/office/officeart/2005/8/layout/hierarchy2"/>
    <dgm:cxn modelId="{3255BE7D-11E8-45E8-A7B9-64DF6271EC47}" type="presParOf" srcId="{D8AD5CFD-9FC8-4FC3-9A01-7A13B286443D}" destId="{78AFB9C4-2215-43A9-AD3C-D0C00DE37538}" srcOrd="0" destOrd="0" presId="urn:microsoft.com/office/officeart/2005/8/layout/hierarchy2"/>
    <dgm:cxn modelId="{D87BBC7E-0D92-42E9-8B28-E6820D3F5A9D}" type="presParOf" srcId="{4A8C3015-FFD2-4B05-B725-C6B2BA69667C}" destId="{BDBCC978-CBC3-401E-96ED-79D12CD0185C}" srcOrd="5" destOrd="0" presId="urn:microsoft.com/office/officeart/2005/8/layout/hierarchy2"/>
    <dgm:cxn modelId="{C85B9076-AB11-4B1C-AF77-EC0294C8296D}" type="presParOf" srcId="{BDBCC978-CBC3-401E-96ED-79D12CD0185C}" destId="{08529129-0B28-4494-BB49-571FF1E7BF52}" srcOrd="0" destOrd="0" presId="urn:microsoft.com/office/officeart/2005/8/layout/hierarchy2"/>
    <dgm:cxn modelId="{636DE0F4-CF07-4525-868F-630D3DB5C016}" type="presParOf" srcId="{BDBCC978-CBC3-401E-96ED-79D12CD0185C}" destId="{D7DA3836-BC40-4A3C-A4C5-4E5E9762AE2D}" srcOrd="1" destOrd="0" presId="urn:microsoft.com/office/officeart/2005/8/layout/hierarchy2"/>
    <dgm:cxn modelId="{2AF5CAEA-0ACB-4FF6-9B01-10067E4EBDFE}" type="presParOf" srcId="{4A8C3015-FFD2-4B05-B725-C6B2BA69667C}" destId="{579B38A2-8B1B-41B5-9F4E-CE53BF7610B9}" srcOrd="6" destOrd="0" presId="urn:microsoft.com/office/officeart/2005/8/layout/hierarchy2"/>
    <dgm:cxn modelId="{69F8C90C-3D36-471F-9DB6-FBFD4488450F}" type="presParOf" srcId="{579B38A2-8B1B-41B5-9F4E-CE53BF7610B9}" destId="{C05BE5FE-3BEA-408A-AF76-207EB1BE512D}" srcOrd="0" destOrd="0" presId="urn:microsoft.com/office/officeart/2005/8/layout/hierarchy2"/>
    <dgm:cxn modelId="{65180F3F-6C08-4117-87F6-D639BCC95FF4}" type="presParOf" srcId="{4A8C3015-FFD2-4B05-B725-C6B2BA69667C}" destId="{C8F239B8-1B6D-48D5-BA43-6E0654AAD849}" srcOrd="7" destOrd="0" presId="urn:microsoft.com/office/officeart/2005/8/layout/hierarchy2"/>
    <dgm:cxn modelId="{62103080-BCC1-43F2-AD3B-6FDA38480D3E}" type="presParOf" srcId="{C8F239B8-1B6D-48D5-BA43-6E0654AAD849}" destId="{170E1C34-EADC-40AE-A315-E61AC7B09F07}" srcOrd="0" destOrd="0" presId="urn:microsoft.com/office/officeart/2005/8/layout/hierarchy2"/>
    <dgm:cxn modelId="{025A42C2-D865-41B6-8DC2-5753E1DE01D5}" type="presParOf" srcId="{C8F239B8-1B6D-48D5-BA43-6E0654AAD849}" destId="{23A9AF25-D533-46A0-9917-4C41A7EF7949}"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DF9405-E5BE-4207-B69D-DF07FA8342AF}">
      <dsp:nvSpPr>
        <dsp:cNvPr id="0" name=""/>
        <dsp:cNvSpPr/>
      </dsp:nvSpPr>
      <dsp:spPr>
        <a:xfrm rot="5400000">
          <a:off x="5548554" y="-1516230"/>
          <a:ext cx="1216246" cy="540085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kumimoji="1" lang="ja-JP" altLang="en-US" sz="2600" kern="1200" dirty="0" smtClean="0"/>
            <a:t>商品の性能・機能における優位性など</a:t>
          </a:r>
          <a:r>
            <a:rPr kumimoji="1" lang="ja-JP" altLang="en-US" sz="2600" kern="1200" dirty="0" smtClean="0"/>
            <a:t>「モノ」そのものに価値を見出す</a:t>
          </a:r>
          <a:endParaRPr kumimoji="1" lang="ja-JP" altLang="en-US" sz="2600" kern="1200" dirty="0"/>
        </a:p>
      </dsp:txBody>
      <dsp:txXfrm rot="-5400000">
        <a:off x="3456250" y="635446"/>
        <a:ext cx="5341482" cy="1097502"/>
      </dsp:txXfrm>
    </dsp:sp>
    <dsp:sp modelId="{A8276AC3-B8C7-4937-BB67-E22560D70988}">
      <dsp:nvSpPr>
        <dsp:cNvPr id="0" name=""/>
        <dsp:cNvSpPr/>
      </dsp:nvSpPr>
      <dsp:spPr>
        <a:xfrm>
          <a:off x="418247" y="424033"/>
          <a:ext cx="3037980" cy="152030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kumimoji="1" lang="ja-JP" altLang="en-US" sz="3400" kern="1200" dirty="0" smtClean="0"/>
            <a:t>大量</a:t>
          </a:r>
          <a:endParaRPr kumimoji="1" lang="en-US" altLang="ja-JP" sz="3400" kern="1200" dirty="0" smtClean="0"/>
        </a:p>
        <a:p>
          <a:pPr lvl="0" algn="ctr" defTabSz="1511300">
            <a:lnSpc>
              <a:spcPct val="90000"/>
            </a:lnSpc>
            <a:spcBef>
              <a:spcPct val="0"/>
            </a:spcBef>
            <a:spcAft>
              <a:spcPct val="35000"/>
            </a:spcAft>
          </a:pPr>
          <a:r>
            <a:rPr kumimoji="1" lang="ja-JP" altLang="en-US" sz="3400" kern="1200" dirty="0" smtClean="0"/>
            <a:t>消費時代</a:t>
          </a:r>
          <a:endParaRPr kumimoji="1" lang="ja-JP" altLang="en-US" sz="3400" kern="1200" dirty="0"/>
        </a:p>
      </dsp:txBody>
      <dsp:txXfrm>
        <a:off x="492462" y="498248"/>
        <a:ext cx="2889550" cy="1371877"/>
      </dsp:txXfrm>
    </dsp:sp>
    <dsp:sp modelId="{D83B1233-CDC4-43B3-81C0-C9DD659ADEA2}">
      <dsp:nvSpPr>
        <dsp:cNvPr id="0" name=""/>
        <dsp:cNvSpPr/>
      </dsp:nvSpPr>
      <dsp:spPr>
        <a:xfrm rot="5400000">
          <a:off x="5525595" y="1501436"/>
          <a:ext cx="1216246" cy="540085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060" tIns="49530" rIns="99060" bIns="49530" numCol="1" spcCol="1270" anchor="ctr" anchorCtr="0">
          <a:noAutofit/>
        </a:bodyPr>
        <a:lstStyle/>
        <a:p>
          <a:pPr marL="228600" lvl="1" indent="-228600" algn="l" defTabSz="1155700">
            <a:lnSpc>
              <a:spcPct val="90000"/>
            </a:lnSpc>
            <a:spcBef>
              <a:spcPct val="0"/>
            </a:spcBef>
            <a:spcAft>
              <a:spcPct val="15000"/>
            </a:spcAft>
            <a:buChar char="••"/>
          </a:pPr>
          <a:r>
            <a:rPr kumimoji="1" lang="ja-JP" altLang="en-US" sz="2600" kern="1200" dirty="0" smtClean="0"/>
            <a:t>「モノ」の先にある「コト」に対する「共感」に価値を見出す</a:t>
          </a:r>
          <a:endParaRPr kumimoji="1" lang="ja-JP" altLang="en-US" sz="2600" kern="1200" dirty="0"/>
        </a:p>
      </dsp:txBody>
      <dsp:txXfrm rot="-5400000">
        <a:off x="3433291" y="3653112"/>
        <a:ext cx="5341482" cy="1097502"/>
      </dsp:txXfrm>
    </dsp:sp>
    <dsp:sp modelId="{49E339E9-2CC4-4ACC-BED8-9A6ABA21B227}">
      <dsp:nvSpPr>
        <dsp:cNvPr id="0" name=""/>
        <dsp:cNvSpPr/>
      </dsp:nvSpPr>
      <dsp:spPr>
        <a:xfrm>
          <a:off x="395317" y="3441678"/>
          <a:ext cx="3037980" cy="152030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64770" rIns="129540" bIns="64770" numCol="1" spcCol="1270" anchor="ctr" anchorCtr="0">
          <a:noAutofit/>
        </a:bodyPr>
        <a:lstStyle/>
        <a:p>
          <a:pPr lvl="0" algn="ctr" defTabSz="1511300">
            <a:lnSpc>
              <a:spcPct val="90000"/>
            </a:lnSpc>
            <a:spcBef>
              <a:spcPct val="0"/>
            </a:spcBef>
            <a:spcAft>
              <a:spcPct val="35000"/>
            </a:spcAft>
          </a:pPr>
          <a:r>
            <a:rPr kumimoji="1" lang="ja-JP" altLang="en-US" sz="3400" kern="1200" dirty="0" smtClean="0"/>
            <a:t>現在</a:t>
          </a:r>
          <a:endParaRPr kumimoji="1" lang="ja-JP" altLang="en-US" sz="3400" kern="1200" dirty="0"/>
        </a:p>
      </dsp:txBody>
      <dsp:txXfrm>
        <a:off x="469532" y="3515893"/>
        <a:ext cx="2889550" cy="137187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2FC985-94AD-4EB3-80BA-CAEB166DFA98}">
      <dsp:nvSpPr>
        <dsp:cNvPr id="0" name=""/>
        <dsp:cNvSpPr/>
      </dsp:nvSpPr>
      <dsp:spPr>
        <a:xfrm>
          <a:off x="1331593" y="1224138"/>
          <a:ext cx="1072748" cy="1738737"/>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wordArtVertRtl" wrap="square" lIns="17780" tIns="17780" rIns="17780" bIns="17780" numCol="1" spcCol="1270" anchor="ctr" anchorCtr="0">
          <a:noAutofit/>
        </a:bodyPr>
        <a:lstStyle/>
        <a:p>
          <a:pPr lvl="0" algn="ctr" defTabSz="1244600">
            <a:lnSpc>
              <a:spcPct val="90000"/>
            </a:lnSpc>
            <a:spcBef>
              <a:spcPct val="0"/>
            </a:spcBef>
            <a:spcAft>
              <a:spcPct val="35000"/>
            </a:spcAft>
          </a:pPr>
          <a:r>
            <a:rPr kumimoji="1" lang="ja-JP" altLang="en-US" sz="2800" kern="1200" dirty="0" smtClean="0"/>
            <a:t>効果</a:t>
          </a:r>
          <a:endParaRPr kumimoji="1" lang="ja-JP" altLang="en-US" sz="2800" kern="1200" dirty="0"/>
        </a:p>
      </dsp:txBody>
      <dsp:txXfrm>
        <a:off x="1363013" y="1255558"/>
        <a:ext cx="1009908" cy="1675897"/>
      </dsp:txXfrm>
    </dsp:sp>
    <dsp:sp modelId="{01999AA8-2C8C-4147-AF51-D4F5D5646EFB}">
      <dsp:nvSpPr>
        <dsp:cNvPr id="0" name=""/>
        <dsp:cNvSpPr/>
      </dsp:nvSpPr>
      <dsp:spPr>
        <a:xfrm rot="17426029">
          <a:off x="1840121" y="1260973"/>
          <a:ext cx="1733730" cy="40429"/>
        </a:xfrm>
        <a:custGeom>
          <a:avLst/>
          <a:gdLst/>
          <a:ahLst/>
          <a:cxnLst/>
          <a:rect l="0" t="0" r="0" b="0"/>
          <a:pathLst>
            <a:path>
              <a:moveTo>
                <a:pt x="0" y="20214"/>
              </a:moveTo>
              <a:lnTo>
                <a:pt x="1733730"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kumimoji="1" lang="ja-JP" altLang="en-US" sz="600" kern="1200"/>
        </a:p>
      </dsp:txBody>
      <dsp:txXfrm>
        <a:off x="2663643" y="1237845"/>
        <a:ext cx="86686" cy="86686"/>
      </dsp:txXfrm>
    </dsp:sp>
    <dsp:sp modelId="{86612DB1-E286-4A77-A5C6-44C511AF717D}">
      <dsp:nvSpPr>
        <dsp:cNvPr id="0" name=""/>
        <dsp:cNvSpPr/>
      </dsp:nvSpPr>
      <dsp:spPr>
        <a:xfrm>
          <a:off x="3009631" y="1017"/>
          <a:ext cx="1871410" cy="9357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kumimoji="1" lang="ja-JP" altLang="en-US" sz="2800" kern="1200" dirty="0" smtClean="0"/>
            <a:t>興味・関心喚起</a:t>
          </a:r>
          <a:endParaRPr kumimoji="1" lang="ja-JP" altLang="en-US" sz="2800" kern="1200" dirty="0"/>
        </a:p>
      </dsp:txBody>
      <dsp:txXfrm>
        <a:off x="3037037" y="28423"/>
        <a:ext cx="1816598" cy="880893"/>
      </dsp:txXfrm>
    </dsp:sp>
    <dsp:sp modelId="{70FDBFF2-4B1E-403A-B747-3F74D23B3F1D}">
      <dsp:nvSpPr>
        <dsp:cNvPr id="0" name=""/>
        <dsp:cNvSpPr/>
      </dsp:nvSpPr>
      <dsp:spPr>
        <a:xfrm rot="19068831">
          <a:off x="2298541" y="1799004"/>
          <a:ext cx="816890" cy="40429"/>
        </a:xfrm>
        <a:custGeom>
          <a:avLst/>
          <a:gdLst/>
          <a:ahLst/>
          <a:cxnLst/>
          <a:rect l="0" t="0" r="0" b="0"/>
          <a:pathLst>
            <a:path>
              <a:moveTo>
                <a:pt x="0" y="20214"/>
              </a:moveTo>
              <a:lnTo>
                <a:pt x="816890"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2686564" y="1798796"/>
        <a:ext cx="40844" cy="40844"/>
      </dsp:txXfrm>
    </dsp:sp>
    <dsp:sp modelId="{2215F72D-BED9-469F-ABB6-61E10178940C}">
      <dsp:nvSpPr>
        <dsp:cNvPr id="0" name=""/>
        <dsp:cNvSpPr/>
      </dsp:nvSpPr>
      <dsp:spPr>
        <a:xfrm>
          <a:off x="3009631" y="1077078"/>
          <a:ext cx="1871410" cy="9357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kumimoji="1" lang="ja-JP" altLang="en-US" sz="2800" kern="1200" dirty="0" smtClean="0"/>
            <a:t>感情訴求</a:t>
          </a:r>
          <a:endParaRPr kumimoji="1" lang="ja-JP" altLang="en-US" sz="2800" kern="1200" dirty="0"/>
        </a:p>
      </dsp:txBody>
      <dsp:txXfrm>
        <a:off x="3037037" y="1104484"/>
        <a:ext cx="1816598" cy="880893"/>
      </dsp:txXfrm>
    </dsp:sp>
    <dsp:sp modelId="{D8AD5CFD-9FC8-4FC3-9A01-7A13B286443D}">
      <dsp:nvSpPr>
        <dsp:cNvPr id="0" name=""/>
        <dsp:cNvSpPr/>
      </dsp:nvSpPr>
      <dsp:spPr>
        <a:xfrm rot="2464251">
          <a:off x="2305546" y="2337034"/>
          <a:ext cx="802879" cy="40429"/>
        </a:xfrm>
        <a:custGeom>
          <a:avLst/>
          <a:gdLst/>
          <a:ahLst/>
          <a:cxnLst/>
          <a:rect l="0" t="0" r="0" b="0"/>
          <a:pathLst>
            <a:path>
              <a:moveTo>
                <a:pt x="0" y="20214"/>
              </a:moveTo>
              <a:lnTo>
                <a:pt x="802879"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kumimoji="1" lang="ja-JP" altLang="en-US" sz="500" kern="1200"/>
        </a:p>
      </dsp:txBody>
      <dsp:txXfrm>
        <a:off x="2686914" y="2337177"/>
        <a:ext cx="40143" cy="40143"/>
      </dsp:txXfrm>
    </dsp:sp>
    <dsp:sp modelId="{08529129-0B28-4494-BB49-571FF1E7BF52}">
      <dsp:nvSpPr>
        <dsp:cNvPr id="0" name=""/>
        <dsp:cNvSpPr/>
      </dsp:nvSpPr>
      <dsp:spPr>
        <a:xfrm>
          <a:off x="3009631" y="2153139"/>
          <a:ext cx="1871410" cy="9357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kumimoji="1" lang="ja-JP" altLang="en-US" sz="2800" kern="1200" dirty="0" smtClean="0"/>
            <a:t>文脈理解</a:t>
          </a:r>
          <a:endParaRPr kumimoji="1" lang="en-US" altLang="ja-JP" sz="2800" kern="1200" dirty="0" smtClean="0"/>
        </a:p>
      </dsp:txBody>
      <dsp:txXfrm>
        <a:off x="3037037" y="2180545"/>
        <a:ext cx="1816598" cy="880893"/>
      </dsp:txXfrm>
    </dsp:sp>
    <dsp:sp modelId="{579B38A2-8B1B-41B5-9F4E-CE53BF7610B9}">
      <dsp:nvSpPr>
        <dsp:cNvPr id="0" name=""/>
        <dsp:cNvSpPr/>
      </dsp:nvSpPr>
      <dsp:spPr>
        <a:xfrm rot="4159202">
          <a:off x="1849995" y="2875065"/>
          <a:ext cx="1713982" cy="40429"/>
        </a:xfrm>
        <a:custGeom>
          <a:avLst/>
          <a:gdLst/>
          <a:ahLst/>
          <a:cxnLst/>
          <a:rect l="0" t="0" r="0" b="0"/>
          <a:pathLst>
            <a:path>
              <a:moveTo>
                <a:pt x="0" y="20214"/>
              </a:moveTo>
              <a:lnTo>
                <a:pt x="1713982"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kumimoji="1" lang="ja-JP" altLang="en-US" sz="600" kern="1200"/>
        </a:p>
      </dsp:txBody>
      <dsp:txXfrm>
        <a:off x="2664137" y="2852430"/>
        <a:ext cx="85699" cy="85699"/>
      </dsp:txXfrm>
    </dsp:sp>
    <dsp:sp modelId="{170E1C34-EADC-40AE-A315-E61AC7B09F07}">
      <dsp:nvSpPr>
        <dsp:cNvPr id="0" name=""/>
        <dsp:cNvSpPr/>
      </dsp:nvSpPr>
      <dsp:spPr>
        <a:xfrm>
          <a:off x="3009631" y="3229200"/>
          <a:ext cx="1871410" cy="935705"/>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kumimoji="1" lang="ja-JP" altLang="en-US" sz="2800" kern="1200" dirty="0" smtClean="0"/>
            <a:t>潜在意識刺激</a:t>
          </a:r>
          <a:endParaRPr kumimoji="1" lang="en-US" altLang="ja-JP" sz="2800" kern="1200" dirty="0" smtClean="0"/>
        </a:p>
      </dsp:txBody>
      <dsp:txXfrm>
        <a:off x="3037037" y="3256606"/>
        <a:ext cx="1816598" cy="88089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7E21BA0-B75C-455A-B5B2-816E50CBAB1B}" type="datetimeFigureOut">
              <a:rPr kumimoji="1" lang="ja-JP" altLang="en-US" smtClean="0"/>
              <a:t>2014/9/8</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273D32E-631E-45CD-A013-C795BC349466}" type="slidenum">
              <a:rPr kumimoji="1" lang="ja-JP" altLang="en-US" smtClean="0"/>
              <a:t>‹#›</a:t>
            </a:fld>
            <a:endParaRPr kumimoji="1" lang="ja-JP" altLang="en-US"/>
          </a:p>
        </p:txBody>
      </p:sp>
    </p:spTree>
    <p:extLst>
      <p:ext uri="{BB962C8B-B14F-4D97-AF65-F5344CB8AC3E}">
        <p14:creationId xmlns:p14="http://schemas.microsoft.com/office/powerpoint/2010/main" val="4061265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77F0C9-D5A3-4837-BE0E-1F4740A4F400}" type="datetimeFigureOut">
              <a:rPr kumimoji="1" lang="ja-JP" altLang="en-US" smtClean="0"/>
              <a:t>2014/9/8</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6482CE-368F-41AE-B5BE-2C82219310CA}" type="slidenum">
              <a:rPr kumimoji="1" lang="ja-JP" altLang="en-US" smtClean="0"/>
              <a:t>‹#›</a:t>
            </a:fld>
            <a:endParaRPr kumimoji="1" lang="ja-JP" altLang="en-US"/>
          </a:p>
        </p:txBody>
      </p:sp>
    </p:spTree>
    <p:extLst>
      <p:ext uri="{BB962C8B-B14F-4D97-AF65-F5344CB8AC3E}">
        <p14:creationId xmlns:p14="http://schemas.microsoft.com/office/powerpoint/2010/main" val="295210725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1</a:t>
            </a:fld>
            <a:endParaRPr kumimoji="1" lang="ja-JP" altLang="en-US"/>
          </a:p>
        </p:txBody>
      </p:sp>
    </p:spTree>
    <p:extLst>
      <p:ext uri="{BB962C8B-B14F-4D97-AF65-F5344CB8AC3E}">
        <p14:creationId xmlns:p14="http://schemas.microsoft.com/office/powerpoint/2010/main" val="1247399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10</a:t>
            </a:fld>
            <a:endParaRPr kumimoji="1" lang="ja-JP" altLang="en-US"/>
          </a:p>
        </p:txBody>
      </p:sp>
    </p:spTree>
    <p:extLst>
      <p:ext uri="{BB962C8B-B14F-4D97-AF65-F5344CB8AC3E}">
        <p14:creationId xmlns:p14="http://schemas.microsoft.com/office/powerpoint/2010/main" val="11687356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11</a:t>
            </a:fld>
            <a:endParaRPr kumimoji="1" lang="ja-JP" altLang="en-US"/>
          </a:p>
        </p:txBody>
      </p:sp>
    </p:spTree>
    <p:extLst>
      <p:ext uri="{BB962C8B-B14F-4D97-AF65-F5344CB8AC3E}">
        <p14:creationId xmlns:p14="http://schemas.microsoft.com/office/powerpoint/2010/main" val="30562220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12</a:t>
            </a:fld>
            <a:endParaRPr kumimoji="1" lang="ja-JP" altLang="en-US"/>
          </a:p>
        </p:txBody>
      </p:sp>
    </p:spTree>
    <p:extLst>
      <p:ext uri="{BB962C8B-B14F-4D97-AF65-F5344CB8AC3E}">
        <p14:creationId xmlns:p14="http://schemas.microsoft.com/office/powerpoint/2010/main" val="3993596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13</a:t>
            </a:fld>
            <a:endParaRPr kumimoji="1" lang="ja-JP" altLang="en-US"/>
          </a:p>
        </p:txBody>
      </p:sp>
    </p:spTree>
    <p:extLst>
      <p:ext uri="{BB962C8B-B14F-4D97-AF65-F5344CB8AC3E}">
        <p14:creationId xmlns:p14="http://schemas.microsoft.com/office/powerpoint/2010/main" val="12950765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200" b="0" i="0" u="none" strike="noStrike" kern="0" cap="none" spc="0" normalizeH="0" baseline="0" noProof="0" dirty="0" smtClean="0">
                <a:ln>
                  <a:noFill/>
                </a:ln>
                <a:solidFill>
                  <a:sysClr val="windowText" lastClr="000000"/>
                </a:solidFill>
                <a:effectLst/>
                <a:uLnTx/>
                <a:uFillTx/>
              </a:rPr>
              <a:t>物語型コミュニケーションの有効性を明らかにするために比較対象として論理型</a:t>
            </a:r>
            <a:r>
              <a:rPr kumimoji="1" lang="ja-JP" altLang="en-US" sz="900" b="0" i="0" u="none" strike="noStrike" kern="0" cap="none" spc="0" normalizeH="0" baseline="0" noProof="0" dirty="0" smtClean="0">
                <a:ln>
                  <a:noFill/>
                </a:ln>
                <a:solidFill>
                  <a:sysClr val="windowText" lastClr="000000"/>
                </a:solidFill>
                <a:effectLst/>
                <a:uLnTx/>
                <a:uFillTx/>
              </a:rPr>
              <a:t>コミュニケーション</a:t>
            </a:r>
            <a:r>
              <a:rPr kumimoji="1" lang="ja-JP" altLang="en-US" sz="1200" b="0" i="0" u="none" strike="noStrike" kern="0" cap="none" spc="0" normalizeH="0" baseline="0" noProof="0" dirty="0" smtClean="0">
                <a:ln>
                  <a:noFill/>
                </a:ln>
                <a:solidFill>
                  <a:sysClr val="windowText" lastClr="000000"/>
                </a:solidFill>
                <a:effectLst/>
                <a:uLnTx/>
                <a:uFillTx/>
              </a:rPr>
              <a:t>を用いた</a:t>
            </a:r>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14</a:t>
            </a:fld>
            <a:endParaRPr kumimoji="1" lang="ja-JP" altLang="en-US"/>
          </a:p>
        </p:txBody>
      </p:sp>
    </p:spTree>
    <p:extLst>
      <p:ext uri="{BB962C8B-B14F-4D97-AF65-F5344CB8AC3E}">
        <p14:creationId xmlns:p14="http://schemas.microsoft.com/office/powerpoint/2010/main" val="16081912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None/>
            </a:pPr>
            <a:r>
              <a:rPr kumimoji="1" lang="ja-JP" altLang="en-US" dirty="0" smtClean="0"/>
              <a:t>集合的無意識によって理解上のモレを消せる＋内容以上（共感、感情移入、想起、想像）のことを吸収させる</a:t>
            </a:r>
            <a:endParaRPr lang="en-US" altLang="ja-JP" dirty="0" smtClean="0"/>
          </a:p>
          <a:p>
            <a:pPr marL="0" indent="0">
              <a:buNone/>
            </a:pPr>
            <a:endParaRPr lang="en-US" altLang="ja-JP" dirty="0" smtClean="0"/>
          </a:p>
          <a:p>
            <a:pPr marL="0" indent="0">
              <a:buNone/>
            </a:pPr>
            <a:r>
              <a:rPr kumimoji="1" lang="ja-JP" altLang="en-US" dirty="0" smtClean="0"/>
              <a:t>集合的無意識を刺激する物語は</a:t>
            </a:r>
            <a:r>
              <a:rPr lang="ja-JP" altLang="en-US" dirty="0" smtClean="0"/>
              <a:t>自分の身に起こった出来事のように記憶に定着する</a:t>
            </a:r>
            <a:endParaRPr lang="en-US" altLang="ja-JP" dirty="0" smtClean="0"/>
          </a:p>
          <a:p>
            <a:pPr marL="0" indent="0">
              <a:buNone/>
            </a:pPr>
            <a:endParaRPr lang="en-US" altLang="ja-JP" dirty="0" smtClean="0"/>
          </a:p>
          <a:p>
            <a:pPr marL="0" indent="0">
              <a:buNone/>
            </a:pPr>
            <a:r>
              <a:rPr lang="en-US" altLang="ja-JP" dirty="0" smtClean="0"/>
              <a:t>※</a:t>
            </a:r>
            <a:r>
              <a:rPr lang="ja-JP" altLang="en-US" dirty="0" smtClean="0"/>
              <a:t>集合的無意識とは、人類全体が共有する普遍的な心</a:t>
            </a:r>
            <a:endParaRPr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16</a:t>
            </a:fld>
            <a:endParaRPr kumimoji="1" lang="ja-JP" altLang="en-US"/>
          </a:p>
        </p:txBody>
      </p:sp>
    </p:spTree>
    <p:extLst>
      <p:ext uri="{BB962C8B-B14F-4D97-AF65-F5344CB8AC3E}">
        <p14:creationId xmlns:p14="http://schemas.microsoft.com/office/powerpoint/2010/main" val="513389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17</a:t>
            </a:fld>
            <a:endParaRPr kumimoji="1" lang="ja-JP" altLang="en-US"/>
          </a:p>
        </p:txBody>
      </p:sp>
    </p:spTree>
    <p:extLst>
      <p:ext uri="{BB962C8B-B14F-4D97-AF65-F5344CB8AC3E}">
        <p14:creationId xmlns:p14="http://schemas.microsoft.com/office/powerpoint/2010/main" val="8559374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18</a:t>
            </a:fld>
            <a:endParaRPr kumimoji="1" lang="ja-JP" altLang="en-US"/>
          </a:p>
        </p:txBody>
      </p:sp>
    </p:spTree>
    <p:extLst>
      <p:ext uri="{BB962C8B-B14F-4D97-AF65-F5344CB8AC3E}">
        <p14:creationId xmlns:p14="http://schemas.microsoft.com/office/powerpoint/2010/main" val="477334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19</a:t>
            </a:fld>
            <a:endParaRPr kumimoji="1" lang="ja-JP" altLang="en-US"/>
          </a:p>
        </p:txBody>
      </p:sp>
    </p:spTree>
    <p:extLst>
      <p:ext uri="{BB962C8B-B14F-4D97-AF65-F5344CB8AC3E}">
        <p14:creationId xmlns:p14="http://schemas.microsoft.com/office/powerpoint/2010/main" val="8564329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20</a:t>
            </a:fld>
            <a:endParaRPr kumimoji="1" lang="ja-JP" altLang="en-US"/>
          </a:p>
        </p:txBody>
      </p:sp>
    </p:spTree>
    <p:extLst>
      <p:ext uri="{BB962C8B-B14F-4D97-AF65-F5344CB8AC3E}">
        <p14:creationId xmlns:p14="http://schemas.microsoft.com/office/powerpoint/2010/main" val="286811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2</a:t>
            </a:fld>
            <a:endParaRPr kumimoji="1" lang="ja-JP" altLang="en-US"/>
          </a:p>
        </p:txBody>
      </p:sp>
    </p:spTree>
    <p:extLst>
      <p:ext uri="{BB962C8B-B14F-4D97-AF65-F5344CB8AC3E}">
        <p14:creationId xmlns:p14="http://schemas.microsoft.com/office/powerpoint/2010/main" val="17167782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lang="ja-JP" altLang="en-US" smtClean="0">
                <a:solidFill>
                  <a:prstClr val="black"/>
                </a:solidFill>
              </a:rPr>
              <a:pPr/>
              <a:t>21</a:t>
            </a:fld>
            <a:endParaRPr lang="ja-JP" altLang="en-US">
              <a:solidFill>
                <a:prstClr val="black"/>
              </a:solidFill>
            </a:endParaRPr>
          </a:p>
        </p:txBody>
      </p:sp>
    </p:spTree>
    <p:extLst>
      <p:ext uri="{BB962C8B-B14F-4D97-AF65-F5344CB8AC3E}">
        <p14:creationId xmlns:p14="http://schemas.microsoft.com/office/powerpoint/2010/main" val="2868114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22</a:t>
            </a:fld>
            <a:endParaRPr kumimoji="1" lang="ja-JP" altLang="en-US"/>
          </a:p>
        </p:txBody>
      </p:sp>
    </p:spTree>
    <p:extLst>
      <p:ext uri="{BB962C8B-B14F-4D97-AF65-F5344CB8AC3E}">
        <p14:creationId xmlns:p14="http://schemas.microsoft.com/office/powerpoint/2010/main" val="34536962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3</a:t>
            </a:fld>
            <a:endParaRPr kumimoji="1" lang="ja-JP" altLang="en-US"/>
          </a:p>
        </p:txBody>
      </p:sp>
    </p:spTree>
    <p:extLst>
      <p:ext uri="{BB962C8B-B14F-4D97-AF65-F5344CB8AC3E}">
        <p14:creationId xmlns:p14="http://schemas.microsoft.com/office/powerpoint/2010/main" val="39638139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逆境</a:t>
            </a:r>
            <a:r>
              <a:rPr kumimoji="1" lang="en-US" altLang="ja-JP" dirty="0" smtClean="0"/>
              <a:t>http://www.amazon.co.jp/%E9%80%86%E5%A2%83%E7%B5%8C%E5%96%B6%E2%80%95%E2%80%95%E2%80%95%E5%B1%B1%E5%A5%A5%E3%81%AE%E5%9C%B0%E9%85%92%E3%80%8C%E7%8D%BA%E7%A5%AD%E3%80%8D%E3%82%92%E4%B8%96%E7%95%8C%E3%81%AB%E5%B1%8A%E3%81%91%E3%82%8B%E9%80%86%E8%BB%A2%E7%99%BA%E6%83%B3%E6%B3%95-%E6%A1%9C%E4%BA%95-%E5%8D%9A%E5%BF%97/dp/4478026211</a:t>
            </a:r>
          </a:p>
          <a:p>
            <a:endParaRPr kumimoji="1" lang="en-US" altLang="ja-JP" dirty="0" smtClean="0"/>
          </a:p>
          <a:p>
            <a:r>
              <a:rPr kumimoji="1" lang="ja-JP" altLang="en-US" dirty="0" smtClean="0"/>
              <a:t>アップル　</a:t>
            </a:r>
            <a:r>
              <a:rPr kumimoji="1" lang="en-US" altLang="ja-JP" dirty="0" smtClean="0"/>
              <a:t>http://stat.ameba.jp/user_images/20100503/22/tw-mac/25/ae/j/t02200223_0411041610524080477.jpg</a:t>
            </a:r>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4</a:t>
            </a:fld>
            <a:endParaRPr kumimoji="1" lang="ja-JP" altLang="en-US"/>
          </a:p>
        </p:txBody>
      </p:sp>
    </p:spTree>
    <p:extLst>
      <p:ext uri="{BB962C8B-B14F-4D97-AF65-F5344CB8AC3E}">
        <p14:creationId xmlns:p14="http://schemas.microsoft.com/office/powerpoint/2010/main" val="3875461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5</a:t>
            </a:fld>
            <a:endParaRPr kumimoji="1" lang="ja-JP" altLang="en-US"/>
          </a:p>
        </p:txBody>
      </p:sp>
    </p:spTree>
    <p:extLst>
      <p:ext uri="{BB962C8B-B14F-4D97-AF65-F5344CB8AC3E}">
        <p14:creationId xmlns:p14="http://schemas.microsoft.com/office/powerpoint/2010/main" val="472235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200" dirty="0" smtClean="0"/>
              <a:t>大量消費の時代が終焉し、「モノ」そのものに価値を見出してきた時代から、モノの先にある「コト」へと価値が移り変わり、さらに「コト」に対する「共感」が重視される時代へと消費トレンドは進化してきた。その共感が喚起される最も自然な方法、それがストーリー（物語）を活用したコミュニケーションであるといえよう。</a:t>
            </a:r>
          </a:p>
          <a:p>
            <a:r>
              <a:rPr lang="ja-JP" altLang="en-US" sz="1200" dirty="0" smtClean="0"/>
              <a:t>　ストーリー・マーケティングとは、商品やサービス、あるいは企業などのブランドに対して、そのものの性能や機能における優位性、価値を訴えるのではなく、体験や世界観といった情緒的な付加価値を訴求することで共感を生み出すマーケティング手法である。物語マーケティングなどと呼ばれることもあり、日本国内においても</a:t>
            </a:r>
            <a:r>
              <a:rPr lang="en-US" altLang="ja-JP" sz="1200" dirty="0" smtClean="0"/>
              <a:t>1990</a:t>
            </a:r>
            <a:r>
              <a:rPr lang="ja-JP" altLang="en-US" sz="1200" dirty="0" smtClean="0"/>
              <a:t>年代から、広告代理店やマーケティング・コンサルタントなどがその有効性に注目していた。多くの消費者は、既に必要なものを持っており、単に商品が優れているから、価格が安いからといった理由だけで購買行動が喚起されなくなってきている。従って、ストーリーへの共感により需要を創造することへ期待が寄せられることは容易に理解できよう。</a:t>
            </a:r>
          </a:p>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6</a:t>
            </a:fld>
            <a:endParaRPr kumimoji="1" lang="ja-JP" altLang="en-US"/>
          </a:p>
        </p:txBody>
      </p:sp>
    </p:spTree>
    <p:extLst>
      <p:ext uri="{BB962C8B-B14F-4D97-AF65-F5344CB8AC3E}">
        <p14:creationId xmlns:p14="http://schemas.microsoft.com/office/powerpoint/2010/main" val="1499029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7</a:t>
            </a:fld>
            <a:endParaRPr kumimoji="1" lang="ja-JP" altLang="en-US"/>
          </a:p>
        </p:txBody>
      </p:sp>
    </p:spTree>
    <p:extLst>
      <p:ext uri="{BB962C8B-B14F-4D97-AF65-F5344CB8AC3E}">
        <p14:creationId xmlns:p14="http://schemas.microsoft.com/office/powerpoint/2010/main" val="11506285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8</a:t>
            </a:fld>
            <a:endParaRPr kumimoji="1" lang="ja-JP" altLang="en-US"/>
          </a:p>
        </p:txBody>
      </p:sp>
    </p:spTree>
    <p:extLst>
      <p:ext uri="{BB962C8B-B14F-4D97-AF65-F5344CB8AC3E}">
        <p14:creationId xmlns:p14="http://schemas.microsoft.com/office/powerpoint/2010/main" val="12005914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806482CE-368F-41AE-B5BE-2C82219310CA}" type="slidenum">
              <a:rPr kumimoji="1" lang="ja-JP" altLang="en-US" smtClean="0"/>
              <a:t>9</a:t>
            </a:fld>
            <a:endParaRPr kumimoji="1" lang="ja-JP" altLang="en-US"/>
          </a:p>
        </p:txBody>
      </p:sp>
    </p:spTree>
    <p:extLst>
      <p:ext uri="{BB962C8B-B14F-4D97-AF65-F5344CB8AC3E}">
        <p14:creationId xmlns:p14="http://schemas.microsoft.com/office/powerpoint/2010/main" val="3172590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E51DBF2-1394-4C3E-AE09-F6E3FB15AEDC}" type="datetime1">
              <a:rPr kumimoji="1" lang="ja-JP" altLang="en-US" smtClean="0"/>
              <a:t>2014/9/8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A2943F-D843-43FE-947A-21533D91B39C}" type="slidenum">
              <a:rPr kumimoji="1" lang="ja-JP" altLang="en-US" smtClean="0"/>
              <a:t>‹#›</a:t>
            </a:fld>
            <a:endParaRPr kumimoji="1" lang="ja-JP" altLang="en-US"/>
          </a:p>
        </p:txBody>
      </p:sp>
    </p:spTree>
    <p:extLst>
      <p:ext uri="{BB962C8B-B14F-4D97-AF65-F5344CB8AC3E}">
        <p14:creationId xmlns:p14="http://schemas.microsoft.com/office/powerpoint/2010/main" val="322181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CBC7EC7-0927-4B64-A400-0502D04BFEE1}" type="datetime1">
              <a:rPr kumimoji="1" lang="ja-JP" altLang="en-US" smtClean="0"/>
              <a:t>2014/9/8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A2943F-D843-43FE-947A-21533D91B39C}" type="slidenum">
              <a:rPr kumimoji="1" lang="ja-JP" altLang="en-US" smtClean="0"/>
              <a:t>‹#›</a:t>
            </a:fld>
            <a:endParaRPr kumimoji="1" lang="ja-JP" altLang="en-US"/>
          </a:p>
        </p:txBody>
      </p:sp>
    </p:spTree>
    <p:extLst>
      <p:ext uri="{BB962C8B-B14F-4D97-AF65-F5344CB8AC3E}">
        <p14:creationId xmlns:p14="http://schemas.microsoft.com/office/powerpoint/2010/main" val="2075161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FCF5308-4B2B-4D35-A8C7-8B5284E61161}" type="datetime1">
              <a:rPr kumimoji="1" lang="ja-JP" altLang="en-US" smtClean="0"/>
              <a:t>2014/9/8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A2943F-D843-43FE-947A-21533D91B39C}" type="slidenum">
              <a:rPr kumimoji="1" lang="ja-JP" altLang="en-US" smtClean="0"/>
              <a:t>‹#›</a:t>
            </a:fld>
            <a:endParaRPr kumimoji="1" lang="ja-JP" altLang="en-US"/>
          </a:p>
        </p:txBody>
      </p:sp>
    </p:spTree>
    <p:extLst>
      <p:ext uri="{BB962C8B-B14F-4D97-AF65-F5344CB8AC3E}">
        <p14:creationId xmlns:p14="http://schemas.microsoft.com/office/powerpoint/2010/main" val="1876732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EAB13641-668A-4D1D-B670-3903EE0F7588}"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524971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8C37B33-2206-42CA-8A79-293CEB6085F8}"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58338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4376010-2868-4E26-9C8E-897A985D4E99}"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189621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757F087A-F41B-46C2-AA7F-F07FA2689E5F}"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9295283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87FB5940-31F4-4CC0-95CE-9C84A32D014C}"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8772274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F1C15FA-7A48-49AD-98E3-FCD9FB5CBE7A}"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4106508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CCAD7B8-DD11-4B16-975E-C976BC5038D5}"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50769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64B8692C-8FB0-4060-9ED8-9A1AB836D7B1}"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573850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317A6F8-BDB7-4CD9-84FD-225F4C937E91}" type="datetime1">
              <a:rPr kumimoji="1" lang="ja-JP" altLang="en-US" smtClean="0"/>
              <a:t>2014/9/8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A2943F-D843-43FE-947A-21533D91B39C}" type="slidenum">
              <a:rPr kumimoji="1" lang="ja-JP" altLang="en-US" smtClean="0"/>
              <a:t>‹#›</a:t>
            </a:fld>
            <a:endParaRPr kumimoji="1" lang="ja-JP" altLang="en-US"/>
          </a:p>
        </p:txBody>
      </p:sp>
    </p:spTree>
    <p:extLst>
      <p:ext uri="{BB962C8B-B14F-4D97-AF65-F5344CB8AC3E}">
        <p14:creationId xmlns:p14="http://schemas.microsoft.com/office/powerpoint/2010/main" val="8556280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C196C996-03DB-49AD-899C-69B4461FDAD0}"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719512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CD25DE0F-2DAA-45E2-B203-79A9886806FC}"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4392875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5F6A15F-DD39-429B-99F3-9C131EFA3346}"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722580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027FAB17-D986-4E37-A3FE-7937016111E0}"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579057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FFA4DCA0-1875-429F-BC52-696F908B9576}"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6126764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BF2C7DCB-F9F1-4516-A15B-EEFD19F094B3}"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5422700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EED62749-4907-4B93-A5A8-3145AD9FB1EB}"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9785192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CE3A7263-B0B5-4F7B-87F8-83EA14C4510D}"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7343706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11CF3396-C1CC-45E9-B815-4EDE30E977DC}"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5845187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862D1DC-2A6B-46D3-86F3-7DF95AA65FD3}"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29058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8A51775-8975-4646-ACB3-2EDFCD77A8AF}" type="datetime1">
              <a:rPr kumimoji="1" lang="ja-JP" altLang="en-US" smtClean="0"/>
              <a:t>2014/9/8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4A2943F-D843-43FE-947A-21533D91B39C}" type="slidenum">
              <a:rPr kumimoji="1" lang="ja-JP" altLang="en-US" smtClean="0"/>
              <a:t>‹#›</a:t>
            </a:fld>
            <a:endParaRPr kumimoji="1" lang="ja-JP" altLang="en-US"/>
          </a:p>
        </p:txBody>
      </p:sp>
    </p:spTree>
    <p:extLst>
      <p:ext uri="{BB962C8B-B14F-4D97-AF65-F5344CB8AC3E}">
        <p14:creationId xmlns:p14="http://schemas.microsoft.com/office/powerpoint/2010/main" val="33132057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C7165B0-7142-4C65-93B4-97DFAB1FAD5C}"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936721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0CA191CF-0168-4060-AE22-86E2AABC6EBC}"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278055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08E6C8F7-2070-4C51-B60B-95155D2C1A08}"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1580592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1CA39785-9506-4A57-BCD2-05FBDD771759}"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125418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241E5411-5A2B-4A92-8710-906561597F96}" type="datetime1">
              <a:rPr kumimoji="1" lang="ja-JP" altLang="en-US" smtClean="0"/>
              <a:t>2014/9/8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A2943F-D843-43FE-947A-21533D91B39C}" type="slidenum">
              <a:rPr kumimoji="1" lang="ja-JP" altLang="en-US" smtClean="0"/>
              <a:t>‹#›</a:t>
            </a:fld>
            <a:endParaRPr kumimoji="1" lang="ja-JP" altLang="en-US"/>
          </a:p>
        </p:txBody>
      </p:sp>
    </p:spTree>
    <p:extLst>
      <p:ext uri="{BB962C8B-B14F-4D97-AF65-F5344CB8AC3E}">
        <p14:creationId xmlns:p14="http://schemas.microsoft.com/office/powerpoint/2010/main" val="1849254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982FD3A-E04E-48EF-840D-C922FB7A825B}" type="datetime1">
              <a:rPr kumimoji="1" lang="ja-JP" altLang="en-US" smtClean="0"/>
              <a:t>2014/9/8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4A2943F-D843-43FE-947A-21533D91B39C}" type="slidenum">
              <a:rPr kumimoji="1" lang="ja-JP" altLang="en-US" smtClean="0"/>
              <a:t>‹#›</a:t>
            </a:fld>
            <a:endParaRPr kumimoji="1" lang="ja-JP" altLang="en-US"/>
          </a:p>
        </p:txBody>
      </p:sp>
    </p:spTree>
    <p:extLst>
      <p:ext uri="{BB962C8B-B14F-4D97-AF65-F5344CB8AC3E}">
        <p14:creationId xmlns:p14="http://schemas.microsoft.com/office/powerpoint/2010/main" val="127042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B8C0AECA-E543-4E6C-A69E-F3C39ACC5FEC}" type="datetime1">
              <a:rPr kumimoji="1" lang="ja-JP" altLang="en-US" smtClean="0"/>
              <a:t>2014/9/8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4A2943F-D843-43FE-947A-21533D91B39C}" type="slidenum">
              <a:rPr kumimoji="1" lang="ja-JP" altLang="en-US" smtClean="0"/>
              <a:t>‹#›</a:t>
            </a:fld>
            <a:endParaRPr kumimoji="1" lang="ja-JP" altLang="en-US"/>
          </a:p>
        </p:txBody>
      </p:sp>
    </p:spTree>
    <p:extLst>
      <p:ext uri="{BB962C8B-B14F-4D97-AF65-F5344CB8AC3E}">
        <p14:creationId xmlns:p14="http://schemas.microsoft.com/office/powerpoint/2010/main" val="37250548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2D566823-7D90-40DC-9ACE-C1F7DB260E21}" type="datetime1">
              <a:rPr kumimoji="1" lang="ja-JP" altLang="en-US" smtClean="0"/>
              <a:t>2014/9/8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4A2943F-D843-43FE-947A-21533D91B39C}" type="slidenum">
              <a:rPr kumimoji="1" lang="ja-JP" altLang="en-US" smtClean="0"/>
              <a:t>‹#›</a:t>
            </a:fld>
            <a:endParaRPr kumimoji="1" lang="ja-JP" altLang="en-US"/>
          </a:p>
        </p:txBody>
      </p:sp>
    </p:spTree>
    <p:extLst>
      <p:ext uri="{BB962C8B-B14F-4D97-AF65-F5344CB8AC3E}">
        <p14:creationId xmlns:p14="http://schemas.microsoft.com/office/powerpoint/2010/main" val="3973156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0DE28E3-037B-442F-BD0D-5A310FEA137F}" type="datetime1">
              <a:rPr kumimoji="1" lang="ja-JP" altLang="en-US" smtClean="0"/>
              <a:t>2014/9/8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A2943F-D843-43FE-947A-21533D91B39C}" type="slidenum">
              <a:rPr kumimoji="1" lang="ja-JP" altLang="en-US" smtClean="0"/>
              <a:t>‹#›</a:t>
            </a:fld>
            <a:endParaRPr kumimoji="1" lang="ja-JP" altLang="en-US"/>
          </a:p>
        </p:txBody>
      </p:sp>
    </p:spTree>
    <p:extLst>
      <p:ext uri="{BB962C8B-B14F-4D97-AF65-F5344CB8AC3E}">
        <p14:creationId xmlns:p14="http://schemas.microsoft.com/office/powerpoint/2010/main" val="384826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1267E26-CF2D-475B-ABF9-548754F9735A}" type="datetime1">
              <a:rPr kumimoji="1" lang="ja-JP" altLang="en-US" smtClean="0"/>
              <a:t>2014/9/8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4A2943F-D843-43FE-947A-21533D91B39C}" type="slidenum">
              <a:rPr kumimoji="1" lang="ja-JP" altLang="en-US" smtClean="0"/>
              <a:t>‹#›</a:t>
            </a:fld>
            <a:endParaRPr kumimoji="1" lang="ja-JP" altLang="en-US"/>
          </a:p>
        </p:txBody>
      </p:sp>
    </p:spTree>
    <p:extLst>
      <p:ext uri="{BB962C8B-B14F-4D97-AF65-F5344CB8AC3E}">
        <p14:creationId xmlns:p14="http://schemas.microsoft.com/office/powerpoint/2010/main" val="13024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9951DE-B865-4DBE-98B1-D2930DBD0630}" type="datetime1">
              <a:rPr kumimoji="1" lang="ja-JP" altLang="en-US" smtClean="0"/>
              <a:t>2014/9/8</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A2943F-D843-43FE-947A-21533D91B39C}" type="slidenum">
              <a:rPr kumimoji="1" lang="ja-JP" altLang="en-US" smtClean="0"/>
              <a:t>‹#›</a:t>
            </a:fld>
            <a:endParaRPr kumimoji="1" lang="ja-JP" altLang="en-US"/>
          </a:p>
        </p:txBody>
      </p:sp>
    </p:spTree>
    <p:extLst>
      <p:ext uri="{BB962C8B-B14F-4D97-AF65-F5344CB8AC3E}">
        <p14:creationId xmlns:p14="http://schemas.microsoft.com/office/powerpoint/2010/main" val="12941158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13F287-C92E-4005-AC2A-529FD3DD7F8A}"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00035653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2F8357-452E-416D-8141-BF1B62BFFC23}" type="datetime1">
              <a:rPr lang="ja-JP" altLang="en-US" smtClean="0">
                <a:solidFill>
                  <a:prstClr val="black">
                    <a:tint val="75000"/>
                  </a:prstClr>
                </a:solidFill>
              </a:rPr>
              <a:t>2014/9/8</a:t>
            </a:fld>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A2943F-D843-43FE-947A-21533D91B39C}"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060489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0.jp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14.wmf"/></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16.jp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4.xml"/><Relationship Id="rId4" Type="http://schemas.openxmlformats.org/officeDocument/2006/relationships/image" Target="../media/image1.wmf"/></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88070" y="1052736"/>
            <a:ext cx="8710736" cy="1470025"/>
          </a:xfrm>
        </p:spPr>
        <p:txBody>
          <a:bodyPr>
            <a:normAutofit/>
          </a:bodyPr>
          <a:lstStyle/>
          <a:p>
            <a:r>
              <a:rPr kumimoji="1" lang="ja-JP" altLang="en-US" dirty="0" smtClean="0"/>
              <a:t>物語型コミュニケーションが</a:t>
            </a:r>
            <a:r>
              <a:rPr kumimoji="1" lang="en-US" altLang="ja-JP" dirty="0" smtClean="0"/>
              <a:t/>
            </a:r>
            <a:br>
              <a:rPr kumimoji="1" lang="en-US" altLang="ja-JP" dirty="0" smtClean="0"/>
            </a:br>
            <a:r>
              <a:rPr kumimoji="1" lang="ja-JP" altLang="en-US" dirty="0" smtClean="0"/>
              <a:t>消費者に与える</a:t>
            </a:r>
            <a:r>
              <a:rPr kumimoji="1" lang="ja-JP" altLang="en-US" dirty="0" smtClean="0"/>
              <a:t>影響</a:t>
            </a:r>
            <a:endParaRPr kumimoji="1" lang="ja-JP" altLang="en-US" dirty="0"/>
          </a:p>
        </p:txBody>
      </p:sp>
      <p:sp>
        <p:nvSpPr>
          <p:cNvPr id="3" name="サブタイトル 2"/>
          <p:cNvSpPr>
            <a:spLocks noGrp="1"/>
          </p:cNvSpPr>
          <p:nvPr>
            <p:ph type="subTitle" idx="1"/>
          </p:nvPr>
        </p:nvSpPr>
        <p:spPr/>
        <p:txBody>
          <a:bodyPr>
            <a:normAutofit fontScale="70000" lnSpcReduction="20000"/>
          </a:bodyPr>
          <a:lstStyle/>
          <a:p>
            <a:r>
              <a:rPr kumimoji="1" lang="en-US" altLang="ja-JP" dirty="0" smtClean="0">
                <a:solidFill>
                  <a:schemeClr val="tx1"/>
                </a:solidFill>
              </a:rPr>
              <a:t>          C</a:t>
            </a:r>
            <a:r>
              <a:rPr kumimoji="1" lang="ja-JP" altLang="en-US" dirty="0" smtClean="0">
                <a:solidFill>
                  <a:schemeClr val="tx1"/>
                </a:solidFill>
              </a:rPr>
              <a:t>班　</a:t>
            </a:r>
            <a:endParaRPr kumimoji="1" lang="en-US" altLang="ja-JP" dirty="0" smtClean="0">
              <a:solidFill>
                <a:schemeClr val="tx1"/>
              </a:solidFill>
            </a:endParaRPr>
          </a:p>
          <a:p>
            <a:r>
              <a:rPr lang="ja-JP" altLang="en-US" dirty="0" smtClean="0">
                <a:solidFill>
                  <a:schemeClr val="tx1"/>
                </a:solidFill>
              </a:rPr>
              <a:t>                                         市川　将太郎</a:t>
            </a:r>
            <a:endParaRPr lang="en-US" altLang="ja-JP" dirty="0" smtClean="0">
              <a:solidFill>
                <a:schemeClr val="tx1"/>
              </a:solidFill>
            </a:endParaRPr>
          </a:p>
          <a:p>
            <a:r>
              <a:rPr lang="ja-JP" altLang="en-US" dirty="0" smtClean="0">
                <a:solidFill>
                  <a:schemeClr val="tx1"/>
                </a:solidFill>
              </a:rPr>
              <a:t>                                     齊藤　彩沙</a:t>
            </a:r>
            <a:endParaRPr lang="en-US" altLang="ja-JP" dirty="0">
              <a:solidFill>
                <a:schemeClr val="tx1"/>
              </a:solidFill>
            </a:endParaRPr>
          </a:p>
          <a:p>
            <a:r>
              <a:rPr kumimoji="1" lang="ja-JP" altLang="en-US" dirty="0" smtClean="0">
                <a:solidFill>
                  <a:schemeClr val="tx1"/>
                </a:solidFill>
              </a:rPr>
              <a:t>                                平田　健</a:t>
            </a:r>
            <a:endParaRPr kumimoji="1" lang="en-US" altLang="ja-JP" dirty="0" smtClean="0">
              <a:solidFill>
                <a:schemeClr val="tx1"/>
              </a:solidFill>
            </a:endParaRPr>
          </a:p>
          <a:p>
            <a:r>
              <a:rPr lang="ja-JP" altLang="en-US" dirty="0" smtClean="0">
                <a:solidFill>
                  <a:schemeClr val="tx1"/>
                </a:solidFill>
              </a:rPr>
              <a:t>                                              ムラット　エディア</a:t>
            </a:r>
            <a:endParaRPr kumimoji="1" lang="ja-JP" altLang="en-US" dirty="0">
              <a:solidFill>
                <a:schemeClr val="tx1"/>
              </a:solidFill>
            </a:endParaRPr>
          </a:p>
        </p:txBody>
      </p:sp>
      <p:sp>
        <p:nvSpPr>
          <p:cNvPr id="4" name="Line 6"/>
          <p:cNvSpPr>
            <a:spLocks noChangeShapeType="1"/>
          </p:cNvSpPr>
          <p:nvPr/>
        </p:nvSpPr>
        <p:spPr bwMode="auto">
          <a:xfrm>
            <a:off x="611188" y="836712"/>
            <a:ext cx="8064500" cy="0"/>
          </a:xfrm>
          <a:prstGeom prst="line">
            <a:avLst/>
          </a:prstGeom>
          <a:noFill/>
          <a:ln w="76200">
            <a:solidFill>
              <a:schemeClr val="tx1"/>
            </a:solidFill>
            <a:round/>
            <a:headEnd/>
            <a:tailEnd/>
          </a:ln>
        </p:spPr>
        <p:txBody>
          <a:bodyPr/>
          <a:lstStyle/>
          <a:p>
            <a:endParaRPr lang="ja-JP" altLang="en-US"/>
          </a:p>
        </p:txBody>
      </p:sp>
      <p:sp>
        <p:nvSpPr>
          <p:cNvPr id="5" name="Line 6"/>
          <p:cNvSpPr>
            <a:spLocks noChangeShapeType="1"/>
          </p:cNvSpPr>
          <p:nvPr/>
        </p:nvSpPr>
        <p:spPr bwMode="auto">
          <a:xfrm>
            <a:off x="611188" y="2636912"/>
            <a:ext cx="8064500" cy="0"/>
          </a:xfrm>
          <a:prstGeom prst="line">
            <a:avLst/>
          </a:prstGeom>
          <a:noFill/>
          <a:ln w="76200">
            <a:solidFill>
              <a:schemeClr val="tx1"/>
            </a:solidFill>
            <a:round/>
            <a:headEnd/>
            <a:tailEnd/>
          </a:ln>
        </p:spPr>
        <p:txBody>
          <a:bodyPr/>
          <a:lstStyle/>
          <a:p>
            <a:endParaRPr lang="ja-JP" altLang="en-US"/>
          </a:p>
        </p:txBody>
      </p:sp>
      <p:sp>
        <p:nvSpPr>
          <p:cNvPr id="8" name="スライド番号プレースホルダー 7"/>
          <p:cNvSpPr>
            <a:spLocks noGrp="1"/>
          </p:cNvSpPr>
          <p:nvPr>
            <p:ph type="sldNum" sz="quarter" idx="12"/>
          </p:nvPr>
        </p:nvSpPr>
        <p:spPr/>
        <p:txBody>
          <a:bodyPr/>
          <a:lstStyle/>
          <a:p>
            <a:fld id="{24A2943F-D843-43FE-947A-21533D91B39C}" type="slidenum">
              <a:rPr kumimoji="1" lang="ja-JP" altLang="en-US" smtClean="0">
                <a:solidFill>
                  <a:schemeClr val="tx1"/>
                </a:solidFill>
              </a:rPr>
              <a:t>1</a:t>
            </a:fld>
            <a:endParaRPr kumimoji="1" lang="ja-JP" altLang="en-US">
              <a:solidFill>
                <a:schemeClr val="tx1"/>
              </a:solidFill>
            </a:endParaRPr>
          </a:p>
        </p:txBody>
      </p:sp>
    </p:spTree>
    <p:extLst>
      <p:ext uri="{BB962C8B-B14F-4D97-AF65-F5344CB8AC3E}">
        <p14:creationId xmlns:p14="http://schemas.microsoft.com/office/powerpoint/2010/main" val="42038983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2" y="0"/>
            <a:ext cx="2483768" cy="5486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prstClr val="white"/>
                </a:solidFill>
              </a:rPr>
              <a:t>先行研究</a:t>
            </a:r>
            <a:endParaRPr lang="ja-JP" altLang="en-US" sz="3200" dirty="0">
              <a:solidFill>
                <a:prstClr val="white"/>
              </a:solidFill>
            </a:endParaRPr>
          </a:p>
        </p:txBody>
      </p:sp>
      <p:cxnSp>
        <p:nvCxnSpPr>
          <p:cNvPr id="6" name="直線コネクタ 5"/>
          <p:cNvCxnSpPr/>
          <p:nvPr/>
        </p:nvCxnSpPr>
        <p:spPr>
          <a:xfrm>
            <a:off x="0" y="1268760"/>
            <a:ext cx="9144000" cy="0"/>
          </a:xfrm>
          <a:prstGeom prst="line">
            <a:avLst/>
          </a:prstGeom>
          <a:ln w="76200">
            <a:solidFill>
              <a:srgbClr val="00B0F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pic>
        <p:nvPicPr>
          <p:cNvPr id="3" name="コンテンツ プレースホルダー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12160" y="3245882"/>
            <a:ext cx="2273078" cy="3228805"/>
          </a:xfrm>
          <a:prstGeom prst="rect">
            <a:avLst/>
          </a:prstGeom>
        </p:spPr>
      </p:pic>
      <p:sp>
        <p:nvSpPr>
          <p:cNvPr id="11" name="スライド番号プレースホルダー 10"/>
          <p:cNvSpPr>
            <a:spLocks noGrp="1"/>
          </p:cNvSpPr>
          <p:nvPr>
            <p:ph type="sldNum" sz="quarter" idx="12"/>
          </p:nvPr>
        </p:nvSpPr>
        <p:spPr/>
        <p:txBody>
          <a:bodyPr/>
          <a:lstStyle/>
          <a:p>
            <a:fld id="{2D6E0203-098D-4630-A30A-39CC9ACA3C64}" type="slidenum">
              <a:rPr lang="ja-JP" altLang="en-US" smtClean="0">
                <a:solidFill>
                  <a:schemeClr val="tx1"/>
                </a:solidFill>
              </a:rPr>
              <a:pPr/>
              <a:t>10</a:t>
            </a:fld>
            <a:endParaRPr lang="ja-JP" altLang="en-US" dirty="0">
              <a:solidFill>
                <a:schemeClr val="tx1"/>
              </a:solidFill>
            </a:endParaRPr>
          </a:p>
        </p:txBody>
      </p:sp>
      <p:pic>
        <p:nvPicPr>
          <p:cNvPr id="4" name="図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346" y="1673222"/>
            <a:ext cx="1699100" cy="2448272"/>
          </a:xfrm>
          <a:prstGeom prst="rect">
            <a:avLst/>
          </a:prstGeom>
        </p:spPr>
      </p:pic>
      <p:sp>
        <p:nvSpPr>
          <p:cNvPr id="8" name="テキスト ボックス 7"/>
          <p:cNvSpPr txBox="1"/>
          <p:nvPr/>
        </p:nvSpPr>
        <p:spPr>
          <a:xfrm>
            <a:off x="3054761" y="2132856"/>
            <a:ext cx="4968552" cy="1077218"/>
          </a:xfrm>
          <a:prstGeom prst="rect">
            <a:avLst/>
          </a:prstGeom>
          <a:noFill/>
        </p:spPr>
        <p:txBody>
          <a:bodyPr wrap="square" rtlCol="0">
            <a:spAutoFit/>
          </a:bodyPr>
          <a:lstStyle/>
          <a:p>
            <a:pPr algn="dist"/>
            <a:r>
              <a:rPr kumimoji="1" lang="ja-JP" altLang="en-US" sz="2800" dirty="0" smtClean="0"/>
              <a:t>「物語力」で人を動かせ！</a:t>
            </a:r>
            <a:endParaRPr kumimoji="1" lang="en-US" altLang="ja-JP" sz="2800" dirty="0" smtClean="0"/>
          </a:p>
          <a:p>
            <a:r>
              <a:rPr lang="ja-JP" altLang="en-US" dirty="0" smtClean="0"/>
              <a:t>ビジネスをかならず成功に導く活気的な手法</a:t>
            </a:r>
            <a:endParaRPr kumimoji="1" lang="en-US" altLang="ja-JP" dirty="0" smtClean="0"/>
          </a:p>
          <a:p>
            <a:r>
              <a:rPr lang="ja-JP" altLang="en-US" dirty="0" smtClean="0"/>
              <a:t>　　　　　　　　　　　　　　　　　　　　平野日出木</a:t>
            </a:r>
            <a:endParaRPr kumimoji="1" lang="ja-JP" altLang="en-US" dirty="0"/>
          </a:p>
        </p:txBody>
      </p:sp>
      <p:sp>
        <p:nvSpPr>
          <p:cNvPr id="9" name="テキスト ボックス 8"/>
          <p:cNvSpPr txBox="1"/>
          <p:nvPr/>
        </p:nvSpPr>
        <p:spPr>
          <a:xfrm>
            <a:off x="190465" y="4730418"/>
            <a:ext cx="5821695" cy="1077218"/>
          </a:xfrm>
          <a:prstGeom prst="rect">
            <a:avLst/>
          </a:prstGeom>
          <a:noFill/>
        </p:spPr>
        <p:txBody>
          <a:bodyPr wrap="square" rtlCol="0">
            <a:spAutoFit/>
          </a:bodyPr>
          <a:lstStyle/>
          <a:p>
            <a:pPr algn="dist"/>
            <a:r>
              <a:rPr kumimoji="1" lang="ja-JP" altLang="en-US" sz="2800" dirty="0" smtClean="0"/>
              <a:t>事例でわかる物語マーケティング</a:t>
            </a:r>
            <a:endParaRPr kumimoji="1" lang="en-US" altLang="ja-JP" sz="2800" dirty="0" smtClean="0"/>
          </a:p>
          <a:p>
            <a:r>
              <a:rPr lang="ja-JP" altLang="en-US" dirty="0" smtClean="0"/>
              <a:t>ワクワク感のあるブランドを創る注目マーケティング　　　　　　　　　　　　　　　　　　　</a:t>
            </a:r>
            <a:endParaRPr lang="en-US" altLang="ja-JP" dirty="0" smtClean="0"/>
          </a:p>
          <a:p>
            <a:r>
              <a:rPr lang="ja-JP" altLang="en-US" dirty="0"/>
              <a:t>　</a:t>
            </a:r>
            <a:r>
              <a:rPr lang="ja-JP" altLang="en-US" dirty="0" smtClean="0"/>
              <a:t>　　　　　　　　　　　　　　　　　　　　　　　　　山川</a:t>
            </a:r>
            <a:r>
              <a:rPr kumimoji="1" lang="ja-JP" altLang="en-US" dirty="0" smtClean="0"/>
              <a:t>　悟</a:t>
            </a:r>
            <a:endParaRPr kumimoji="1" lang="ja-JP" altLang="en-US" dirty="0"/>
          </a:p>
        </p:txBody>
      </p:sp>
    </p:spTree>
    <p:extLst>
      <p:ext uri="{BB962C8B-B14F-4D97-AF65-F5344CB8AC3E}">
        <p14:creationId xmlns:p14="http://schemas.microsoft.com/office/powerpoint/2010/main" val="16078858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2" y="0"/>
            <a:ext cx="2483768" cy="5486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prstClr val="white"/>
                </a:solidFill>
              </a:rPr>
              <a:t>先行研究</a:t>
            </a:r>
            <a:endParaRPr lang="ja-JP" altLang="en-US" sz="3200" dirty="0">
              <a:solidFill>
                <a:prstClr val="white"/>
              </a:solidFill>
            </a:endParaRPr>
          </a:p>
        </p:txBody>
      </p:sp>
      <p:cxnSp>
        <p:nvCxnSpPr>
          <p:cNvPr id="6" name="直線コネクタ 5"/>
          <p:cNvCxnSpPr/>
          <p:nvPr/>
        </p:nvCxnSpPr>
        <p:spPr>
          <a:xfrm>
            <a:off x="0" y="1268760"/>
            <a:ext cx="9144000" cy="0"/>
          </a:xfrm>
          <a:prstGeom prst="line">
            <a:avLst/>
          </a:prstGeom>
          <a:ln w="76200">
            <a:solidFill>
              <a:srgbClr val="00B0F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10" name="角丸四角形 9"/>
          <p:cNvSpPr/>
          <p:nvPr/>
        </p:nvSpPr>
        <p:spPr>
          <a:xfrm>
            <a:off x="1979712" y="4437112"/>
            <a:ext cx="5904656" cy="11521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2231740" y="4551511"/>
            <a:ext cx="5400600" cy="923330"/>
          </a:xfrm>
          <a:prstGeom prst="rect">
            <a:avLst/>
          </a:prstGeom>
          <a:noFill/>
        </p:spPr>
        <p:txBody>
          <a:bodyPr wrap="square" rtlCol="0">
            <a:spAutoFit/>
          </a:bodyPr>
          <a:lstStyle/>
          <a:p>
            <a:r>
              <a:rPr lang="ja-JP" altLang="en-US" dirty="0"/>
              <a:t>物語型コミュニケーションをマーケティングで扱った場合の有効性は指摘されているがなぜ有効なのか明らかにされていない上、検証されていない。</a:t>
            </a:r>
          </a:p>
        </p:txBody>
      </p:sp>
      <p:sp>
        <p:nvSpPr>
          <p:cNvPr id="12" name="角丸四角形 11"/>
          <p:cNvSpPr/>
          <p:nvPr/>
        </p:nvSpPr>
        <p:spPr>
          <a:xfrm>
            <a:off x="1979712" y="2420888"/>
            <a:ext cx="5904656" cy="108012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2285746" y="2601778"/>
            <a:ext cx="5292588" cy="646331"/>
          </a:xfrm>
          <a:prstGeom prst="rect">
            <a:avLst/>
          </a:prstGeom>
          <a:noFill/>
        </p:spPr>
        <p:txBody>
          <a:bodyPr wrap="square" rtlCol="0">
            <a:spAutoFit/>
          </a:bodyPr>
          <a:lstStyle/>
          <a:p>
            <a:r>
              <a:rPr kumimoji="1" lang="ja-JP" altLang="en-US" dirty="0" smtClean="0"/>
              <a:t>物語型コミュニケーションをマーケティングで扱った場合の有効性が明らかにされている。</a:t>
            </a:r>
            <a:endParaRPr kumimoji="1" lang="ja-JP" altLang="en-US" dirty="0"/>
          </a:p>
        </p:txBody>
      </p:sp>
      <p:sp>
        <p:nvSpPr>
          <p:cNvPr id="15" name="角丸四角形 14"/>
          <p:cNvSpPr/>
          <p:nvPr/>
        </p:nvSpPr>
        <p:spPr>
          <a:xfrm>
            <a:off x="775044" y="2601778"/>
            <a:ext cx="1348684" cy="738518"/>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872610" y="2756900"/>
            <a:ext cx="1153551" cy="461665"/>
          </a:xfrm>
          <a:prstGeom prst="rect">
            <a:avLst/>
          </a:prstGeom>
          <a:noFill/>
        </p:spPr>
        <p:txBody>
          <a:bodyPr wrap="square" rtlCol="0">
            <a:spAutoFit/>
          </a:bodyPr>
          <a:lstStyle/>
          <a:p>
            <a:pPr algn="dist"/>
            <a:r>
              <a:rPr kumimoji="1" lang="ja-JP" altLang="en-US" sz="2400" dirty="0" smtClean="0">
                <a:solidFill>
                  <a:schemeClr val="bg1"/>
                </a:solidFill>
              </a:rPr>
              <a:t>結論</a:t>
            </a:r>
            <a:endParaRPr kumimoji="1" lang="ja-JP" altLang="en-US" sz="2400" dirty="0">
              <a:solidFill>
                <a:schemeClr val="bg1"/>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128" y="4626173"/>
            <a:ext cx="13716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テキスト ボックス 19"/>
          <p:cNvSpPr txBox="1"/>
          <p:nvPr/>
        </p:nvSpPr>
        <p:spPr>
          <a:xfrm>
            <a:off x="885794" y="4782343"/>
            <a:ext cx="1222112" cy="461665"/>
          </a:xfrm>
          <a:prstGeom prst="rect">
            <a:avLst/>
          </a:prstGeom>
          <a:noFill/>
        </p:spPr>
        <p:txBody>
          <a:bodyPr wrap="square" rtlCol="0">
            <a:spAutoFit/>
          </a:bodyPr>
          <a:lstStyle/>
          <a:p>
            <a:r>
              <a:rPr kumimoji="1" lang="ja-JP" altLang="en-US" sz="2400" dirty="0" smtClean="0">
                <a:solidFill>
                  <a:schemeClr val="bg1"/>
                </a:solidFill>
              </a:rPr>
              <a:t>不足点</a:t>
            </a:r>
            <a:endParaRPr kumimoji="1" lang="ja-JP" altLang="en-US" sz="2400" dirty="0">
              <a:solidFill>
                <a:schemeClr val="bg1"/>
              </a:solidFill>
            </a:endParaRPr>
          </a:p>
        </p:txBody>
      </p:sp>
      <p:sp>
        <p:nvSpPr>
          <p:cNvPr id="22" name="スライド番号プレースホルダー 21"/>
          <p:cNvSpPr>
            <a:spLocks noGrp="1"/>
          </p:cNvSpPr>
          <p:nvPr>
            <p:ph type="sldNum" sz="quarter" idx="12"/>
          </p:nvPr>
        </p:nvSpPr>
        <p:spPr/>
        <p:txBody>
          <a:bodyPr/>
          <a:lstStyle/>
          <a:p>
            <a:fld id="{2D6E0203-098D-4630-A30A-39CC9ACA3C64}" type="slidenum">
              <a:rPr lang="ja-JP" altLang="en-US" smtClean="0">
                <a:solidFill>
                  <a:schemeClr val="tx1"/>
                </a:solidFill>
              </a:rPr>
              <a:pPr/>
              <a:t>11</a:t>
            </a:fld>
            <a:endParaRPr lang="ja-JP" altLang="en-US" dirty="0">
              <a:solidFill>
                <a:schemeClr val="tx1"/>
              </a:solidFill>
            </a:endParaRPr>
          </a:p>
        </p:txBody>
      </p:sp>
    </p:spTree>
    <p:extLst>
      <p:ext uri="{BB962C8B-B14F-4D97-AF65-F5344CB8AC3E}">
        <p14:creationId xmlns:p14="http://schemas.microsoft.com/office/powerpoint/2010/main" val="16078858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2" y="0"/>
            <a:ext cx="2483768" cy="5486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prstClr val="white"/>
                </a:solidFill>
              </a:rPr>
              <a:t>先行研究</a:t>
            </a:r>
            <a:endParaRPr lang="ja-JP" altLang="en-US" sz="3200" dirty="0">
              <a:solidFill>
                <a:prstClr val="white"/>
              </a:solidFill>
            </a:endParaRPr>
          </a:p>
        </p:txBody>
      </p:sp>
      <p:cxnSp>
        <p:nvCxnSpPr>
          <p:cNvPr id="6" name="直線コネクタ 5"/>
          <p:cNvCxnSpPr/>
          <p:nvPr/>
        </p:nvCxnSpPr>
        <p:spPr>
          <a:xfrm>
            <a:off x="0" y="1268760"/>
            <a:ext cx="9144000" cy="0"/>
          </a:xfrm>
          <a:prstGeom prst="line">
            <a:avLst/>
          </a:prstGeom>
          <a:ln w="76200">
            <a:solidFill>
              <a:srgbClr val="00B0F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8" name="コンテンツ プレースホルダー 2"/>
          <p:cNvSpPr>
            <a:spLocks noGrp="1"/>
          </p:cNvSpPr>
          <p:nvPr>
            <p:ph idx="1"/>
          </p:nvPr>
        </p:nvSpPr>
        <p:spPr>
          <a:xfrm>
            <a:off x="1691680" y="2636912"/>
            <a:ext cx="7671605" cy="1728192"/>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1" lang="en-US" altLang="ja-JP" sz="1800" b="0" i="0" u="none" strike="noStrike" kern="0" cap="none" spc="0" normalizeH="0" baseline="0" noProof="0" dirty="0" smtClean="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800" b="0" i="0" u="none" strike="noStrike" kern="0" cap="none" spc="0" normalizeH="0" baseline="0" noProof="0" dirty="0" smtClean="0">
              <a:ln>
                <a:noFill/>
              </a:ln>
              <a:solidFill>
                <a:sysClr val="windowText" lastClr="000000"/>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2800" b="0" i="0" u="none" strike="noStrike" kern="0" cap="none" spc="0" normalizeH="0" baseline="0" noProof="0" dirty="0" smtClean="0">
                <a:ln>
                  <a:noFill/>
                </a:ln>
                <a:solidFill>
                  <a:sysClr val="windowText" lastClr="000000"/>
                </a:solidFill>
                <a:effectLst/>
                <a:uLnTx/>
                <a:uFillTx/>
              </a:rPr>
              <a:t>物語型コミュニーケションをマーケティングに導入した場合</a:t>
            </a:r>
            <a:r>
              <a:rPr kumimoji="1" lang="ja-JP" altLang="en-US" sz="2800" b="0" i="0" u="none" strike="noStrike" kern="0" cap="none" spc="0" normalizeH="0" baseline="0" noProof="0" dirty="0" smtClean="0">
                <a:ln>
                  <a:noFill/>
                </a:ln>
                <a:solidFill>
                  <a:sysClr val="windowText" lastClr="000000"/>
                </a:solidFill>
                <a:effectLst/>
                <a:uLnTx/>
                <a:uFillTx/>
              </a:rPr>
              <a:t>の消費者への有効性を明らかにする</a:t>
            </a:r>
            <a:r>
              <a:rPr lang="ja-JP" altLang="en-US" sz="2800" kern="0" dirty="0" err="1" smtClean="0">
                <a:solidFill>
                  <a:sysClr val="windowText" lastClr="000000"/>
                </a:solidFill>
              </a:rPr>
              <a:t>。</a:t>
            </a:r>
            <a:endParaRPr kumimoji="1" lang="ja-JP" altLang="en-US" sz="2800" b="0" i="0" u="none" strike="noStrike" kern="0" cap="none" spc="0" normalizeH="0" baseline="0" noProof="0" dirty="0">
              <a:ln>
                <a:noFill/>
              </a:ln>
              <a:solidFill>
                <a:sysClr val="windowText" lastClr="000000"/>
              </a:solidFill>
              <a:effectLst/>
              <a:uLnTx/>
              <a:uFillTx/>
            </a:endParaRPr>
          </a:p>
        </p:txBody>
      </p:sp>
      <p:sp>
        <p:nvSpPr>
          <p:cNvPr id="9" name="スライド番号プレースホルダー 8"/>
          <p:cNvSpPr>
            <a:spLocks noGrp="1"/>
          </p:cNvSpPr>
          <p:nvPr>
            <p:ph type="sldNum" sz="quarter" idx="12"/>
          </p:nvPr>
        </p:nvSpPr>
        <p:spPr/>
        <p:txBody>
          <a:bodyPr/>
          <a:lstStyle/>
          <a:p>
            <a:fld id="{2D6E0203-098D-4630-A30A-39CC9ACA3C64}" type="slidenum">
              <a:rPr lang="ja-JP" altLang="en-US" smtClean="0">
                <a:solidFill>
                  <a:schemeClr val="tx1"/>
                </a:solidFill>
              </a:rPr>
              <a:pPr/>
              <a:t>12</a:t>
            </a:fld>
            <a:endParaRPr lang="ja-JP" altLang="en-US" dirty="0">
              <a:solidFill>
                <a:schemeClr val="tx1"/>
              </a:solidFill>
            </a:endParaRPr>
          </a:p>
        </p:txBody>
      </p:sp>
      <p:sp>
        <p:nvSpPr>
          <p:cNvPr id="3" name="テキスト ボックス 2"/>
          <p:cNvSpPr txBox="1"/>
          <p:nvPr/>
        </p:nvSpPr>
        <p:spPr>
          <a:xfrm>
            <a:off x="3203848" y="274340"/>
            <a:ext cx="2232248" cy="707886"/>
          </a:xfrm>
          <a:prstGeom prst="rect">
            <a:avLst/>
          </a:prstGeom>
          <a:noFill/>
        </p:spPr>
        <p:txBody>
          <a:bodyPr wrap="square" rtlCol="0">
            <a:spAutoFit/>
          </a:bodyPr>
          <a:lstStyle/>
          <a:p>
            <a:r>
              <a:rPr kumimoji="1" lang="ja-JP" altLang="en-US" sz="4000" dirty="0" smtClean="0"/>
              <a:t>研究目的</a:t>
            </a:r>
            <a:endParaRPr kumimoji="1" lang="ja-JP" altLang="en-US" sz="4000" dirty="0"/>
          </a:p>
        </p:txBody>
      </p:sp>
      <p:pic>
        <p:nvPicPr>
          <p:cNvPr id="10242" name="Picture 2" descr="C:\Users\a21182\AppData\Local\Microsoft\Windows\Temporary Internet Files\Content.IE5\OA06AP5F\MC90029971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186396" y="3501008"/>
            <a:ext cx="2855915" cy="28851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32424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pPr marL="514350" indent="-514350">
              <a:buFont typeface="+mj-lt"/>
              <a:buAutoNum type="arabicPeriod"/>
            </a:pPr>
            <a:r>
              <a:rPr kumimoji="1" lang="ja-JP" altLang="en-US" dirty="0" smtClean="0"/>
              <a:t>現状分析</a:t>
            </a:r>
            <a:endParaRPr kumimoji="1" lang="en-US" altLang="ja-JP" dirty="0" smtClean="0"/>
          </a:p>
          <a:p>
            <a:pPr marL="514350" indent="-514350">
              <a:buFont typeface="+mj-lt"/>
              <a:buAutoNum type="arabicPeriod"/>
            </a:pPr>
            <a:r>
              <a:rPr lang="ja-JP" altLang="en-US" dirty="0" smtClean="0"/>
              <a:t>先行研究</a:t>
            </a:r>
            <a:endParaRPr lang="en-US" altLang="ja-JP" dirty="0" smtClean="0"/>
          </a:p>
          <a:p>
            <a:pPr marL="514350" indent="-514350">
              <a:buFont typeface="+mj-lt"/>
              <a:buAutoNum type="arabicPeriod"/>
            </a:pPr>
            <a:r>
              <a:rPr lang="ja-JP" altLang="en-US" dirty="0" smtClean="0">
                <a:solidFill>
                  <a:srgbClr val="FF0000"/>
                </a:solidFill>
              </a:rPr>
              <a:t>仮説の導出</a:t>
            </a:r>
            <a:endParaRPr lang="en-US" altLang="ja-JP" dirty="0">
              <a:solidFill>
                <a:srgbClr val="FF0000"/>
              </a:solidFill>
            </a:endParaRPr>
          </a:p>
          <a:p>
            <a:pPr marL="514350" indent="-514350">
              <a:buFont typeface="+mj-lt"/>
              <a:buAutoNum type="arabicPeriod"/>
            </a:pPr>
            <a:r>
              <a:rPr kumimoji="1" lang="ja-JP" altLang="en-US" dirty="0" smtClean="0"/>
              <a:t>今後の課題</a:t>
            </a:r>
            <a:endParaRPr kumimoji="1" lang="ja-JP" altLang="en-US" dirty="0"/>
          </a:p>
        </p:txBody>
      </p:sp>
      <p:sp>
        <p:nvSpPr>
          <p:cNvPr id="4" name="角丸四角形 3"/>
          <p:cNvSpPr/>
          <p:nvPr/>
        </p:nvSpPr>
        <p:spPr>
          <a:xfrm>
            <a:off x="467544" y="2780928"/>
            <a:ext cx="2808312"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12"/>
          </p:nvPr>
        </p:nvSpPr>
        <p:spPr/>
        <p:txBody>
          <a:bodyPr/>
          <a:lstStyle/>
          <a:p>
            <a:fld id="{24A2943F-D843-43FE-947A-21533D91B39C}" type="slidenum">
              <a:rPr kumimoji="1" lang="ja-JP" altLang="en-US" smtClean="0">
                <a:solidFill>
                  <a:schemeClr val="tx1"/>
                </a:solidFill>
              </a:rPr>
              <a:t>13</a:t>
            </a:fld>
            <a:endParaRPr kumimoji="1" lang="ja-JP" altLang="en-US" dirty="0">
              <a:solidFill>
                <a:schemeClr val="tx1"/>
              </a:solidFill>
            </a:endParaRPr>
          </a:p>
        </p:txBody>
      </p:sp>
      <p:pic>
        <p:nvPicPr>
          <p:cNvPr id="7" name="Picture 3" descr="C:\Users\a21182\AppData\Local\Microsoft\Windows\Temporary Internet Files\Content.IE5\2DO1ZME3\MC90008894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2564904"/>
            <a:ext cx="3456384" cy="325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94811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2" y="0"/>
            <a:ext cx="2483768" cy="5486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prstClr val="white"/>
                </a:solidFill>
              </a:rPr>
              <a:t>仮説の導出</a:t>
            </a:r>
            <a:endParaRPr lang="ja-JP" altLang="en-US" sz="3200" dirty="0">
              <a:solidFill>
                <a:prstClr val="white"/>
              </a:solidFill>
            </a:endParaRPr>
          </a:p>
        </p:txBody>
      </p:sp>
      <p:cxnSp>
        <p:nvCxnSpPr>
          <p:cNvPr id="6" name="直線コネクタ 5"/>
          <p:cNvCxnSpPr/>
          <p:nvPr/>
        </p:nvCxnSpPr>
        <p:spPr>
          <a:xfrm>
            <a:off x="0" y="1268760"/>
            <a:ext cx="9144000" cy="0"/>
          </a:xfrm>
          <a:prstGeom prst="line">
            <a:avLst/>
          </a:prstGeom>
          <a:ln w="76200">
            <a:solidFill>
              <a:srgbClr val="00B0F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3" name="テキスト ボックス 2"/>
          <p:cNvSpPr txBox="1"/>
          <p:nvPr/>
        </p:nvSpPr>
        <p:spPr>
          <a:xfrm>
            <a:off x="2269502" y="579200"/>
            <a:ext cx="5544617" cy="584775"/>
          </a:xfrm>
          <a:prstGeom prst="rect">
            <a:avLst/>
          </a:prstGeom>
          <a:noFill/>
        </p:spPr>
        <p:txBody>
          <a:bodyPr wrap="square" rtlCol="0">
            <a:spAutoFit/>
          </a:bodyPr>
          <a:lstStyle/>
          <a:p>
            <a:r>
              <a:rPr lang="ja-JP" altLang="en-US" sz="3200" dirty="0" smtClean="0"/>
              <a:t>メッセージの伝達方法の違い</a:t>
            </a:r>
            <a:endParaRPr kumimoji="1" lang="ja-JP" altLang="en-US" sz="3200" dirty="0"/>
          </a:p>
        </p:txBody>
      </p:sp>
      <p:sp>
        <p:nvSpPr>
          <p:cNvPr id="10" name="正方形/長方形 9"/>
          <p:cNvSpPr/>
          <p:nvPr/>
        </p:nvSpPr>
        <p:spPr>
          <a:xfrm>
            <a:off x="1259310" y="1628800"/>
            <a:ext cx="2448272" cy="62444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rPr>
              <a:t>物語形式による伝達</a:t>
            </a:r>
            <a:endParaRPr kumimoji="1" lang="ja-JP" altLang="en-US" sz="2000" b="1" dirty="0">
              <a:solidFill>
                <a:schemeClr val="tx1"/>
              </a:solidFill>
            </a:endParaRPr>
          </a:p>
        </p:txBody>
      </p:sp>
      <p:sp>
        <p:nvSpPr>
          <p:cNvPr id="17" name="正方形/長方形 16"/>
          <p:cNvSpPr/>
          <p:nvPr/>
        </p:nvSpPr>
        <p:spPr>
          <a:xfrm>
            <a:off x="4860032" y="1628800"/>
            <a:ext cx="3888432" cy="62444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smtClean="0">
                <a:solidFill>
                  <a:schemeClr val="tx1"/>
                </a:solidFill>
              </a:rPr>
              <a:t>理屈・データ（論理）</a:t>
            </a:r>
            <a:r>
              <a:rPr kumimoji="1" lang="ja-JP" altLang="en-US" sz="2000" b="1" dirty="0" smtClean="0">
                <a:solidFill>
                  <a:schemeClr val="tx1"/>
                </a:solidFill>
              </a:rPr>
              <a:t>による伝達</a:t>
            </a:r>
            <a:endParaRPr kumimoji="1" lang="ja-JP" altLang="en-US" sz="2000" b="1" dirty="0">
              <a:solidFill>
                <a:schemeClr val="tx1"/>
              </a:solidFill>
            </a:endParaRPr>
          </a:p>
        </p:txBody>
      </p:sp>
      <p:sp>
        <p:nvSpPr>
          <p:cNvPr id="11" name="テキスト ボックス 10"/>
          <p:cNvSpPr txBox="1"/>
          <p:nvPr/>
        </p:nvSpPr>
        <p:spPr>
          <a:xfrm>
            <a:off x="6296544" y="5908630"/>
            <a:ext cx="2302232" cy="253916"/>
          </a:xfrm>
          <a:prstGeom prst="rect">
            <a:avLst/>
          </a:prstGeom>
          <a:noFill/>
        </p:spPr>
        <p:txBody>
          <a:bodyPr wrap="none" rtlCol="0">
            <a:spAutoFit/>
          </a:bodyPr>
          <a:lstStyle/>
          <a:p>
            <a:pPr algn="r"/>
            <a:r>
              <a:rPr kumimoji="1" lang="ja-JP" altLang="en-US" sz="1000" dirty="0" smtClean="0"/>
              <a:t>「</a:t>
            </a:r>
            <a:r>
              <a:rPr kumimoji="1" lang="ja-JP" altLang="en-US" sz="1050" dirty="0" smtClean="0"/>
              <a:t>物語力」で人を動かせ</a:t>
            </a:r>
            <a:r>
              <a:rPr kumimoji="1" lang="en-US" altLang="ja-JP" sz="1050" dirty="0" smtClean="0"/>
              <a:t>!</a:t>
            </a:r>
            <a:r>
              <a:rPr kumimoji="1" lang="ja-JP" altLang="en-US" sz="1050" dirty="0" smtClean="0"/>
              <a:t>　平野日出木</a:t>
            </a:r>
            <a:endParaRPr kumimoji="1" lang="ja-JP" altLang="en-US" sz="1050" dirty="0"/>
          </a:p>
        </p:txBody>
      </p:sp>
      <p:pic>
        <p:nvPicPr>
          <p:cNvPr id="3080" name="Picture 8" descr="C:\Users\a21182\AppData\Local\Microsoft\Windows\Temporary Internet Files\Content.IE5\WVNG7S1B\MC900301364[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4901" y="2672095"/>
            <a:ext cx="4240723" cy="2773191"/>
          </a:xfrm>
          <a:prstGeom prst="rect">
            <a:avLst/>
          </a:prstGeom>
          <a:noFill/>
          <a:extLst>
            <a:ext uri="{909E8E84-426E-40DD-AFC4-6F175D3DCCD1}">
              <a14:hiddenFill xmlns:a14="http://schemas.microsoft.com/office/drawing/2010/main">
                <a:solidFill>
                  <a:srgbClr val="FFFFFF"/>
                </a:solidFill>
              </a14:hiddenFill>
            </a:ext>
          </a:extLst>
        </p:spPr>
      </p:pic>
      <p:pic>
        <p:nvPicPr>
          <p:cNvPr id="3089" name="Picture 17" descr="C:\Users\a21182\AppData\Local\Microsoft\Windows\Temporary Internet Files\Content.IE5\OA06AP5F\MC900335524[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48626" y="2672095"/>
            <a:ext cx="3280024" cy="2933716"/>
          </a:xfrm>
          <a:prstGeom prst="rect">
            <a:avLst/>
          </a:prstGeom>
          <a:noFill/>
          <a:extLst>
            <a:ext uri="{909E8E84-426E-40DD-AFC4-6F175D3DCCD1}">
              <a14:hiddenFill xmlns:a14="http://schemas.microsoft.com/office/drawing/2010/main">
                <a:solidFill>
                  <a:srgbClr val="FFFFFF"/>
                </a:solidFill>
              </a14:hiddenFill>
            </a:ext>
          </a:extLst>
        </p:spPr>
      </p:pic>
      <p:sp>
        <p:nvSpPr>
          <p:cNvPr id="14" name="スライド番号プレースホルダー 13"/>
          <p:cNvSpPr>
            <a:spLocks noGrp="1"/>
          </p:cNvSpPr>
          <p:nvPr>
            <p:ph type="sldNum" sz="quarter" idx="12"/>
          </p:nvPr>
        </p:nvSpPr>
        <p:spPr/>
        <p:txBody>
          <a:bodyPr/>
          <a:lstStyle/>
          <a:p>
            <a:fld id="{2D6E0203-098D-4630-A30A-39CC9ACA3C64}" type="slidenum">
              <a:rPr lang="ja-JP" altLang="en-US" smtClean="0">
                <a:solidFill>
                  <a:schemeClr val="tx1"/>
                </a:solidFill>
              </a:rPr>
              <a:pPr/>
              <a:t>14</a:t>
            </a:fld>
            <a:endParaRPr lang="ja-JP" altLang="en-US" dirty="0">
              <a:solidFill>
                <a:schemeClr val="tx1"/>
              </a:solidFill>
            </a:endParaRPr>
          </a:p>
        </p:txBody>
      </p:sp>
    </p:spTree>
    <p:extLst>
      <p:ext uri="{BB962C8B-B14F-4D97-AF65-F5344CB8AC3E}">
        <p14:creationId xmlns:p14="http://schemas.microsoft.com/office/powerpoint/2010/main" val="23077989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2" y="0"/>
            <a:ext cx="2483768" cy="5486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prstClr val="white"/>
                </a:solidFill>
              </a:rPr>
              <a:t>仮説導出</a:t>
            </a:r>
            <a:endParaRPr lang="ja-JP" altLang="en-US" sz="3200" dirty="0">
              <a:solidFill>
                <a:prstClr val="white"/>
              </a:solidFill>
            </a:endParaRPr>
          </a:p>
        </p:txBody>
      </p:sp>
      <p:cxnSp>
        <p:nvCxnSpPr>
          <p:cNvPr id="6" name="直線コネクタ 5"/>
          <p:cNvCxnSpPr/>
          <p:nvPr/>
        </p:nvCxnSpPr>
        <p:spPr>
          <a:xfrm>
            <a:off x="0" y="1268760"/>
            <a:ext cx="9144000" cy="0"/>
          </a:xfrm>
          <a:prstGeom prst="line">
            <a:avLst/>
          </a:prstGeom>
          <a:ln w="76200">
            <a:solidFill>
              <a:srgbClr val="00B0F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pic>
        <p:nvPicPr>
          <p:cNvPr id="4" name="コンテンツ プレースホルダー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61454" y="3502485"/>
            <a:ext cx="1597707" cy="1905075"/>
          </a:xfrm>
        </p:spPr>
      </p:pic>
      <p:sp>
        <p:nvSpPr>
          <p:cNvPr id="2084" name="スライド番号プレースホルダー 2083"/>
          <p:cNvSpPr>
            <a:spLocks noGrp="1"/>
          </p:cNvSpPr>
          <p:nvPr>
            <p:ph type="sldNum" sz="quarter" idx="12"/>
          </p:nvPr>
        </p:nvSpPr>
        <p:spPr/>
        <p:txBody>
          <a:bodyPr/>
          <a:lstStyle/>
          <a:p>
            <a:fld id="{2D6E0203-098D-4630-A30A-39CC9ACA3C64}" type="slidenum">
              <a:rPr lang="ja-JP" altLang="en-US" smtClean="0">
                <a:solidFill>
                  <a:schemeClr val="tx1"/>
                </a:solidFill>
              </a:rPr>
              <a:pPr/>
              <a:t>15</a:t>
            </a:fld>
            <a:endParaRPr lang="ja-JP" altLang="en-US" dirty="0">
              <a:solidFill>
                <a:schemeClr val="tx1"/>
              </a:solidFill>
            </a:endParaRPr>
          </a:p>
        </p:txBody>
      </p:sp>
      <p:sp>
        <p:nvSpPr>
          <p:cNvPr id="7" name="テキスト ボックス 6"/>
          <p:cNvSpPr txBox="1"/>
          <p:nvPr/>
        </p:nvSpPr>
        <p:spPr>
          <a:xfrm>
            <a:off x="1705980" y="5013176"/>
            <a:ext cx="5616624" cy="984885"/>
          </a:xfrm>
          <a:prstGeom prst="rect">
            <a:avLst/>
          </a:prstGeom>
          <a:noFill/>
        </p:spPr>
        <p:txBody>
          <a:bodyPr wrap="square" rtlCol="0">
            <a:spAutoFit/>
          </a:bodyPr>
          <a:lstStyle/>
          <a:p>
            <a:r>
              <a:rPr lang="ja-JP" altLang="en-US" sz="2000" dirty="0"/>
              <a:t>伝える側の表現上のモレと、受け取る側の理解上のモレによってメッセージの伝達量は小さくなる</a:t>
            </a:r>
            <a:endParaRPr lang="en-US" altLang="ja-JP" sz="2000" dirty="0"/>
          </a:p>
          <a:p>
            <a:endParaRPr kumimoji="1" lang="ja-JP" altLang="en-US" dirty="0"/>
          </a:p>
        </p:txBody>
      </p:sp>
      <p:sp>
        <p:nvSpPr>
          <p:cNvPr id="9" name="右矢印 8"/>
          <p:cNvSpPr/>
          <p:nvPr/>
        </p:nvSpPr>
        <p:spPr>
          <a:xfrm>
            <a:off x="2627784" y="3717032"/>
            <a:ext cx="3166156" cy="1296144"/>
          </a:xfrm>
          <a:prstGeom prst="rightArrow">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smtClean="0">
                <a:solidFill>
                  <a:schemeClr val="tx1"/>
                </a:solidFill>
              </a:rPr>
              <a:t>メッセージ伝達</a:t>
            </a:r>
            <a:endParaRPr kumimoji="1" lang="ja-JP" altLang="en-US" sz="2800" dirty="0">
              <a:solidFill>
                <a:schemeClr val="tx1"/>
              </a:solidFill>
            </a:endParaRPr>
          </a:p>
        </p:txBody>
      </p:sp>
      <p:sp>
        <p:nvSpPr>
          <p:cNvPr id="12" name="角丸四角形吹き出し 11"/>
          <p:cNvSpPr/>
          <p:nvPr/>
        </p:nvSpPr>
        <p:spPr>
          <a:xfrm>
            <a:off x="1727684" y="1811418"/>
            <a:ext cx="2016224" cy="1584176"/>
          </a:xfrm>
          <a:prstGeom prst="wedgeRoundRectCallout">
            <a:avLst>
              <a:gd name="adj1" fmla="val -36606"/>
              <a:gd name="adj2" fmla="val 77877"/>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123728" y="2204864"/>
            <a:ext cx="1224136" cy="79208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論理</a:t>
            </a:r>
            <a:endParaRPr kumimoji="1" lang="ja-JP" altLang="en-US" dirty="0">
              <a:solidFill>
                <a:schemeClr val="tx1"/>
              </a:solidFill>
            </a:endParaRPr>
          </a:p>
        </p:txBody>
      </p:sp>
      <p:cxnSp>
        <p:nvCxnSpPr>
          <p:cNvPr id="15" name="直線矢印コネクタ 14"/>
          <p:cNvCxnSpPr/>
          <p:nvPr/>
        </p:nvCxnSpPr>
        <p:spPr>
          <a:xfrm>
            <a:off x="1979712" y="1988840"/>
            <a:ext cx="144016" cy="2160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flipH="1">
            <a:off x="3347864" y="1988840"/>
            <a:ext cx="216024" cy="2160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p:nvPr/>
        </p:nvCxnSpPr>
        <p:spPr>
          <a:xfrm flipV="1">
            <a:off x="1907704" y="2996952"/>
            <a:ext cx="216024" cy="2160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51" name="直線矢印コネクタ 2050"/>
          <p:cNvCxnSpPr/>
          <p:nvPr/>
        </p:nvCxnSpPr>
        <p:spPr>
          <a:xfrm flipH="1" flipV="1">
            <a:off x="3347864" y="2963606"/>
            <a:ext cx="216024" cy="24937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57" name="テキスト ボックス 2056"/>
          <p:cNvSpPr txBox="1"/>
          <p:nvPr/>
        </p:nvSpPr>
        <p:spPr>
          <a:xfrm>
            <a:off x="395536" y="3088291"/>
            <a:ext cx="936104" cy="369332"/>
          </a:xfrm>
          <a:prstGeom prst="rect">
            <a:avLst/>
          </a:prstGeom>
          <a:noFill/>
        </p:spPr>
        <p:txBody>
          <a:bodyPr wrap="square" rtlCol="0">
            <a:spAutoFit/>
          </a:bodyPr>
          <a:lstStyle/>
          <a:p>
            <a:endParaRPr kumimoji="1" lang="ja-JP" altLang="en-US" dirty="0"/>
          </a:p>
        </p:txBody>
      </p:sp>
      <p:sp>
        <p:nvSpPr>
          <p:cNvPr id="2058" name="テキスト ボックス 2057"/>
          <p:cNvSpPr txBox="1"/>
          <p:nvPr/>
        </p:nvSpPr>
        <p:spPr>
          <a:xfrm>
            <a:off x="287524" y="3141536"/>
            <a:ext cx="1440160" cy="276999"/>
          </a:xfrm>
          <a:prstGeom prst="rect">
            <a:avLst/>
          </a:prstGeom>
          <a:noFill/>
        </p:spPr>
        <p:txBody>
          <a:bodyPr wrap="square" rtlCol="0">
            <a:spAutoFit/>
          </a:bodyPr>
          <a:lstStyle/>
          <a:p>
            <a:r>
              <a:rPr kumimoji="1" lang="ja-JP" altLang="en-US" sz="1200" b="1" dirty="0" smtClean="0"/>
              <a:t>＜表現上のモレ＞</a:t>
            </a:r>
            <a:endParaRPr kumimoji="1" lang="ja-JP" altLang="en-US" sz="1200" b="1" dirty="0"/>
          </a:p>
        </p:txBody>
      </p:sp>
      <p:pic>
        <p:nvPicPr>
          <p:cNvPr id="2060" name="図 205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91672" y="3280036"/>
            <a:ext cx="1558009" cy="2040365"/>
          </a:xfrm>
          <a:prstGeom prst="rect">
            <a:avLst/>
          </a:prstGeom>
        </p:spPr>
      </p:pic>
      <p:sp>
        <p:nvSpPr>
          <p:cNvPr id="2061" name="雲形吹き出し 2060"/>
          <p:cNvSpPr/>
          <p:nvPr/>
        </p:nvSpPr>
        <p:spPr>
          <a:xfrm>
            <a:off x="4067944" y="1627958"/>
            <a:ext cx="2823728" cy="1829665"/>
          </a:xfrm>
          <a:prstGeom prst="cloudCallout">
            <a:avLst>
              <a:gd name="adj1" fmla="val 46203"/>
              <a:gd name="adj2" fmla="val 474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3" name="テキスト ボックス 2062"/>
          <p:cNvSpPr txBox="1"/>
          <p:nvPr/>
        </p:nvSpPr>
        <p:spPr>
          <a:xfrm>
            <a:off x="6986600" y="2995958"/>
            <a:ext cx="1368152" cy="276999"/>
          </a:xfrm>
          <a:prstGeom prst="rect">
            <a:avLst/>
          </a:prstGeom>
          <a:noFill/>
        </p:spPr>
        <p:txBody>
          <a:bodyPr wrap="square" rtlCol="0">
            <a:spAutoFit/>
          </a:bodyPr>
          <a:lstStyle/>
          <a:p>
            <a:r>
              <a:rPr kumimoji="1" lang="ja-JP" altLang="en-US" sz="1200" b="1" dirty="0" smtClean="0"/>
              <a:t>＜理解上のモレ＞</a:t>
            </a:r>
            <a:endParaRPr kumimoji="1" lang="ja-JP" altLang="en-US" sz="1200" b="1" dirty="0"/>
          </a:p>
        </p:txBody>
      </p:sp>
      <p:sp>
        <p:nvSpPr>
          <p:cNvPr id="2064" name="円/楕円 2063"/>
          <p:cNvSpPr/>
          <p:nvPr/>
        </p:nvSpPr>
        <p:spPr>
          <a:xfrm>
            <a:off x="4827882" y="2171518"/>
            <a:ext cx="1303852" cy="681418"/>
          </a:xfrm>
          <a:prstGeom prst="ellipse">
            <a:avLst/>
          </a:prstGeom>
          <a:solidFill>
            <a:schemeClr val="bg1"/>
          </a:solid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伝わる内容量</a:t>
            </a:r>
            <a:endParaRPr kumimoji="1" lang="ja-JP" altLang="en-US" dirty="0">
              <a:solidFill>
                <a:schemeClr val="tx1"/>
              </a:solidFill>
            </a:endParaRPr>
          </a:p>
        </p:txBody>
      </p:sp>
      <p:cxnSp>
        <p:nvCxnSpPr>
          <p:cNvPr id="2066" name="直線矢印コネクタ 2065"/>
          <p:cNvCxnSpPr>
            <a:endCxn id="2064" idx="1"/>
          </p:cNvCxnSpPr>
          <p:nvPr/>
        </p:nvCxnSpPr>
        <p:spPr>
          <a:xfrm>
            <a:off x="4716016" y="2096852"/>
            <a:ext cx="302811" cy="17445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69" name="直線矢印コネクタ 2068"/>
          <p:cNvCxnSpPr>
            <a:endCxn id="2064" idx="7"/>
          </p:cNvCxnSpPr>
          <p:nvPr/>
        </p:nvCxnSpPr>
        <p:spPr>
          <a:xfrm flipH="1">
            <a:off x="5940789" y="2096852"/>
            <a:ext cx="287396" cy="17445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71" name="正方形/長方形 2070"/>
          <p:cNvSpPr/>
          <p:nvPr/>
        </p:nvSpPr>
        <p:spPr>
          <a:xfrm>
            <a:off x="4723724" y="2096852"/>
            <a:ext cx="1504460" cy="86066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2076" name="直線矢印コネクタ 2075"/>
          <p:cNvCxnSpPr>
            <a:endCxn id="2064" idx="3"/>
          </p:cNvCxnSpPr>
          <p:nvPr/>
        </p:nvCxnSpPr>
        <p:spPr>
          <a:xfrm flipV="1">
            <a:off x="4723724" y="2753145"/>
            <a:ext cx="295103" cy="20437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78" name="直線矢印コネクタ 2077"/>
          <p:cNvCxnSpPr>
            <a:endCxn id="2064" idx="5"/>
          </p:cNvCxnSpPr>
          <p:nvPr/>
        </p:nvCxnSpPr>
        <p:spPr>
          <a:xfrm flipH="1" flipV="1">
            <a:off x="5940789" y="2753145"/>
            <a:ext cx="287395" cy="20437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80" name="テキスト ボックス 2079"/>
          <p:cNvSpPr txBox="1"/>
          <p:nvPr/>
        </p:nvSpPr>
        <p:spPr>
          <a:xfrm>
            <a:off x="2533160" y="514805"/>
            <a:ext cx="3708412" cy="523220"/>
          </a:xfrm>
          <a:prstGeom prst="rect">
            <a:avLst/>
          </a:prstGeom>
          <a:noFill/>
        </p:spPr>
        <p:txBody>
          <a:bodyPr wrap="square" rtlCol="0">
            <a:spAutoFit/>
          </a:bodyPr>
          <a:lstStyle/>
          <a:p>
            <a:r>
              <a:rPr lang="ja-JP" altLang="en-US" sz="2800" dirty="0" smtClean="0"/>
              <a:t>「論理」によるメッセージ</a:t>
            </a:r>
            <a:endParaRPr kumimoji="1" lang="ja-JP" altLang="en-US" sz="2800" dirty="0"/>
          </a:p>
        </p:txBody>
      </p:sp>
      <p:sp>
        <p:nvSpPr>
          <p:cNvPr id="2082" name="正方形/長方形 2081"/>
          <p:cNvSpPr/>
          <p:nvPr/>
        </p:nvSpPr>
        <p:spPr>
          <a:xfrm>
            <a:off x="225949" y="5979451"/>
            <a:ext cx="8576685" cy="584775"/>
          </a:xfrm>
          <a:prstGeom prst="rect">
            <a:avLst/>
          </a:prstGeom>
        </p:spPr>
        <p:txBody>
          <a:bodyPr wrap="square">
            <a:spAutoFit/>
          </a:bodyPr>
          <a:lstStyle/>
          <a:p>
            <a:pPr lvl="0">
              <a:spcBef>
                <a:spcPct val="20000"/>
              </a:spcBef>
              <a:defRPr/>
            </a:pPr>
            <a:r>
              <a:rPr kumimoji="0" lang="ja-JP" altLang="en-US" sz="3200" kern="0" dirty="0">
                <a:solidFill>
                  <a:prstClr val="black"/>
                </a:solidFill>
              </a:rPr>
              <a:t>→表現上のモレ発生、理解上の</a:t>
            </a:r>
            <a:r>
              <a:rPr kumimoji="0" lang="ja-JP" altLang="en-US" sz="3200" kern="0" dirty="0" smtClean="0">
                <a:solidFill>
                  <a:prstClr val="black"/>
                </a:solidFill>
              </a:rPr>
              <a:t>モレ発生</a:t>
            </a:r>
            <a:r>
              <a:rPr kumimoji="0" lang="ja-JP" altLang="en-US" sz="3200" kern="0" dirty="0">
                <a:solidFill>
                  <a:prstClr val="black"/>
                </a:solidFill>
              </a:rPr>
              <a:t>する</a:t>
            </a:r>
            <a:endParaRPr kumimoji="0" lang="en-US" altLang="ja-JP" sz="3200" kern="0" dirty="0">
              <a:solidFill>
                <a:prstClr val="black"/>
              </a:solidFill>
            </a:endParaRPr>
          </a:p>
        </p:txBody>
      </p:sp>
    </p:spTree>
    <p:extLst>
      <p:ext uri="{BB962C8B-B14F-4D97-AF65-F5344CB8AC3E}">
        <p14:creationId xmlns:p14="http://schemas.microsoft.com/office/powerpoint/2010/main" val="31522573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2" y="0"/>
            <a:ext cx="2483768" cy="5486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prstClr val="white"/>
                </a:solidFill>
              </a:rPr>
              <a:t>仮説導出</a:t>
            </a:r>
            <a:endParaRPr lang="ja-JP" altLang="en-US" sz="3200" dirty="0">
              <a:solidFill>
                <a:prstClr val="white"/>
              </a:solidFill>
            </a:endParaRPr>
          </a:p>
        </p:txBody>
      </p:sp>
      <p:cxnSp>
        <p:nvCxnSpPr>
          <p:cNvPr id="6" name="直線コネクタ 5"/>
          <p:cNvCxnSpPr/>
          <p:nvPr/>
        </p:nvCxnSpPr>
        <p:spPr>
          <a:xfrm>
            <a:off x="0" y="1268760"/>
            <a:ext cx="9144000" cy="0"/>
          </a:xfrm>
          <a:prstGeom prst="line">
            <a:avLst/>
          </a:prstGeom>
          <a:ln w="76200">
            <a:solidFill>
              <a:srgbClr val="00B0F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pic>
        <p:nvPicPr>
          <p:cNvPr id="4" name="コンテンツ プレースホルダー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61454" y="3502485"/>
            <a:ext cx="1597707" cy="1905075"/>
          </a:xfrm>
        </p:spPr>
      </p:pic>
      <p:sp>
        <p:nvSpPr>
          <p:cNvPr id="24" name="スライド番号プレースホルダー 23"/>
          <p:cNvSpPr>
            <a:spLocks noGrp="1"/>
          </p:cNvSpPr>
          <p:nvPr>
            <p:ph type="sldNum" sz="quarter" idx="12"/>
          </p:nvPr>
        </p:nvSpPr>
        <p:spPr>
          <a:xfrm>
            <a:off x="6732240" y="6401832"/>
            <a:ext cx="2133600" cy="365125"/>
          </a:xfrm>
        </p:spPr>
        <p:txBody>
          <a:bodyPr/>
          <a:lstStyle/>
          <a:p>
            <a:fld id="{2D6E0203-098D-4630-A30A-39CC9ACA3C64}" type="slidenum">
              <a:rPr lang="ja-JP" altLang="en-US" smtClean="0">
                <a:solidFill>
                  <a:schemeClr val="tx1"/>
                </a:solidFill>
              </a:rPr>
              <a:pPr/>
              <a:t>16</a:t>
            </a:fld>
            <a:endParaRPr lang="ja-JP" altLang="en-US" dirty="0">
              <a:solidFill>
                <a:schemeClr val="tx1"/>
              </a:solidFill>
            </a:endParaRPr>
          </a:p>
        </p:txBody>
      </p:sp>
      <p:sp>
        <p:nvSpPr>
          <p:cNvPr id="9" name="右矢印 8"/>
          <p:cNvSpPr/>
          <p:nvPr/>
        </p:nvSpPr>
        <p:spPr>
          <a:xfrm>
            <a:off x="2627784" y="3861048"/>
            <a:ext cx="3166156" cy="1296144"/>
          </a:xfrm>
          <a:prstGeom prst="rightArrow">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prstClr val="black"/>
                </a:solidFill>
              </a:rPr>
              <a:t>メッセージ伝達</a:t>
            </a:r>
            <a:endParaRPr lang="ja-JP" altLang="en-US" sz="2800" dirty="0">
              <a:solidFill>
                <a:prstClr val="black"/>
              </a:solidFill>
            </a:endParaRPr>
          </a:p>
        </p:txBody>
      </p:sp>
      <p:sp>
        <p:nvSpPr>
          <p:cNvPr id="12" name="角丸四角形吹き出し 11"/>
          <p:cNvSpPr/>
          <p:nvPr/>
        </p:nvSpPr>
        <p:spPr>
          <a:xfrm>
            <a:off x="1727684" y="1811418"/>
            <a:ext cx="2016224" cy="1584176"/>
          </a:xfrm>
          <a:prstGeom prst="wedgeRoundRectCallout">
            <a:avLst>
              <a:gd name="adj1" fmla="val -36606"/>
              <a:gd name="adj2" fmla="val 77877"/>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3" name="正方形/長方形 12"/>
          <p:cNvSpPr/>
          <p:nvPr/>
        </p:nvSpPr>
        <p:spPr>
          <a:xfrm>
            <a:off x="2123728" y="2204864"/>
            <a:ext cx="1224136" cy="79208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prstClr val="black"/>
                </a:solidFill>
              </a:rPr>
              <a:t>物語</a:t>
            </a:r>
          </a:p>
        </p:txBody>
      </p:sp>
      <p:cxnSp>
        <p:nvCxnSpPr>
          <p:cNvPr id="15" name="直線矢印コネクタ 14"/>
          <p:cNvCxnSpPr/>
          <p:nvPr/>
        </p:nvCxnSpPr>
        <p:spPr>
          <a:xfrm>
            <a:off x="1979712" y="1988840"/>
            <a:ext cx="144016" cy="2160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flipH="1">
            <a:off x="3347864" y="1988840"/>
            <a:ext cx="216024" cy="2160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p:nvPr/>
        </p:nvCxnSpPr>
        <p:spPr>
          <a:xfrm flipV="1">
            <a:off x="1907704" y="2996952"/>
            <a:ext cx="216024" cy="2160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51" name="直線矢印コネクタ 2050"/>
          <p:cNvCxnSpPr/>
          <p:nvPr/>
        </p:nvCxnSpPr>
        <p:spPr>
          <a:xfrm flipH="1" flipV="1">
            <a:off x="3347864" y="2963606"/>
            <a:ext cx="216024" cy="24937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57" name="テキスト ボックス 2056"/>
          <p:cNvSpPr txBox="1"/>
          <p:nvPr/>
        </p:nvSpPr>
        <p:spPr>
          <a:xfrm>
            <a:off x="395536" y="3088291"/>
            <a:ext cx="936104" cy="369332"/>
          </a:xfrm>
          <a:prstGeom prst="rect">
            <a:avLst/>
          </a:prstGeom>
          <a:noFill/>
        </p:spPr>
        <p:txBody>
          <a:bodyPr wrap="square" rtlCol="0">
            <a:spAutoFit/>
          </a:bodyPr>
          <a:lstStyle/>
          <a:p>
            <a:endParaRPr lang="ja-JP" altLang="en-US" dirty="0">
              <a:solidFill>
                <a:prstClr val="black"/>
              </a:solidFill>
            </a:endParaRPr>
          </a:p>
        </p:txBody>
      </p:sp>
      <p:sp>
        <p:nvSpPr>
          <p:cNvPr id="2058" name="テキスト ボックス 2057"/>
          <p:cNvSpPr txBox="1"/>
          <p:nvPr/>
        </p:nvSpPr>
        <p:spPr>
          <a:xfrm>
            <a:off x="287524" y="3141536"/>
            <a:ext cx="1440160" cy="276999"/>
          </a:xfrm>
          <a:prstGeom prst="rect">
            <a:avLst/>
          </a:prstGeom>
          <a:noFill/>
        </p:spPr>
        <p:txBody>
          <a:bodyPr wrap="square" rtlCol="0">
            <a:spAutoFit/>
          </a:bodyPr>
          <a:lstStyle/>
          <a:p>
            <a:r>
              <a:rPr lang="ja-JP" altLang="en-US" sz="1200" b="1" dirty="0" smtClean="0">
                <a:solidFill>
                  <a:prstClr val="black"/>
                </a:solidFill>
              </a:rPr>
              <a:t>＜表現上のモレ＞</a:t>
            </a:r>
            <a:endParaRPr lang="ja-JP" altLang="en-US" sz="1200" b="1" dirty="0">
              <a:solidFill>
                <a:prstClr val="black"/>
              </a:solidFill>
            </a:endParaRPr>
          </a:p>
        </p:txBody>
      </p:sp>
      <p:pic>
        <p:nvPicPr>
          <p:cNvPr id="2060" name="図 205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92890" y="3292814"/>
            <a:ext cx="1558009" cy="2040365"/>
          </a:xfrm>
          <a:prstGeom prst="rect">
            <a:avLst/>
          </a:prstGeom>
        </p:spPr>
      </p:pic>
      <p:sp>
        <p:nvSpPr>
          <p:cNvPr id="2061" name="雲形吹き出し 2060"/>
          <p:cNvSpPr/>
          <p:nvPr/>
        </p:nvSpPr>
        <p:spPr>
          <a:xfrm>
            <a:off x="3804759" y="1470889"/>
            <a:ext cx="3384376" cy="2088232"/>
          </a:xfrm>
          <a:prstGeom prst="cloudCallout">
            <a:avLst>
              <a:gd name="adj1" fmla="val 46203"/>
              <a:gd name="adj2" fmla="val 47493"/>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solidFill>
                  <a:schemeClr val="tx1"/>
                </a:solidFill>
              </a:rPr>
              <a:t>　 伝わる内容量</a:t>
            </a:r>
            <a:endParaRPr lang="ja-JP" altLang="en-US" dirty="0">
              <a:solidFill>
                <a:schemeClr val="tx1"/>
              </a:solidFill>
            </a:endParaRPr>
          </a:p>
        </p:txBody>
      </p:sp>
      <p:sp>
        <p:nvSpPr>
          <p:cNvPr id="2071" name="正方形/長方形 2070"/>
          <p:cNvSpPr/>
          <p:nvPr/>
        </p:nvSpPr>
        <p:spPr>
          <a:xfrm>
            <a:off x="4723724" y="2096852"/>
            <a:ext cx="1504460" cy="86066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solidFill>
                <a:prstClr val="white"/>
              </a:solidFill>
            </a:endParaRPr>
          </a:p>
        </p:txBody>
      </p:sp>
      <p:sp>
        <p:nvSpPr>
          <p:cNvPr id="2080" name="テキスト ボックス 2079"/>
          <p:cNvSpPr txBox="1"/>
          <p:nvPr/>
        </p:nvSpPr>
        <p:spPr>
          <a:xfrm>
            <a:off x="2533160" y="514805"/>
            <a:ext cx="3708412" cy="523220"/>
          </a:xfrm>
          <a:prstGeom prst="rect">
            <a:avLst/>
          </a:prstGeom>
          <a:noFill/>
        </p:spPr>
        <p:txBody>
          <a:bodyPr wrap="square" rtlCol="0">
            <a:spAutoFit/>
          </a:bodyPr>
          <a:lstStyle/>
          <a:p>
            <a:r>
              <a:rPr lang="ja-JP" altLang="en-US" sz="2800" dirty="0" smtClean="0">
                <a:solidFill>
                  <a:prstClr val="black"/>
                </a:solidFill>
              </a:rPr>
              <a:t>「</a:t>
            </a:r>
            <a:r>
              <a:rPr lang="ja-JP" altLang="en-US" sz="2800" dirty="0">
                <a:solidFill>
                  <a:prstClr val="black"/>
                </a:solidFill>
              </a:rPr>
              <a:t>物語</a:t>
            </a:r>
            <a:r>
              <a:rPr lang="ja-JP" altLang="en-US" sz="2800" dirty="0" smtClean="0">
                <a:solidFill>
                  <a:prstClr val="black"/>
                </a:solidFill>
              </a:rPr>
              <a:t>」</a:t>
            </a:r>
            <a:r>
              <a:rPr lang="ja-JP" altLang="en-US" sz="2800" dirty="0" smtClean="0">
                <a:solidFill>
                  <a:prstClr val="black"/>
                </a:solidFill>
              </a:rPr>
              <a:t>によるメッセージ</a:t>
            </a:r>
            <a:endParaRPr lang="ja-JP" altLang="en-US" sz="2800" dirty="0">
              <a:solidFill>
                <a:prstClr val="black"/>
              </a:solidFill>
            </a:endParaRPr>
          </a:p>
        </p:txBody>
      </p:sp>
      <p:sp>
        <p:nvSpPr>
          <p:cNvPr id="2" name="正方形/長方形 1"/>
          <p:cNvSpPr/>
          <p:nvPr/>
        </p:nvSpPr>
        <p:spPr>
          <a:xfrm>
            <a:off x="308417" y="6109445"/>
            <a:ext cx="8424936" cy="584775"/>
          </a:xfrm>
          <a:prstGeom prst="rect">
            <a:avLst/>
          </a:prstGeom>
        </p:spPr>
        <p:txBody>
          <a:bodyPr wrap="square">
            <a:spAutoFit/>
          </a:bodyPr>
          <a:lstStyle/>
          <a:p>
            <a:pPr marL="0" marR="0" lvl="0" indent="0" defTabSz="914400" eaLnBrk="1" fontAlgn="auto" latinLnBrk="0" hangingPunct="1">
              <a:lnSpc>
                <a:spcPct val="100000"/>
              </a:lnSpc>
              <a:spcBef>
                <a:spcPct val="20000"/>
              </a:spcBef>
              <a:spcAft>
                <a:spcPts val="0"/>
              </a:spcAft>
              <a:buClrTx/>
              <a:buSzTx/>
              <a:buFontTx/>
              <a:buNone/>
              <a:tabLst/>
              <a:defRPr/>
            </a:pPr>
            <a:r>
              <a:rPr kumimoji="0" lang="ja-JP" altLang="en-US" sz="3200" b="0" i="0" u="none" strike="noStrike" kern="0" cap="none" spc="0" normalizeH="0" baseline="0" noProof="0" dirty="0" smtClean="0">
                <a:ln>
                  <a:noFill/>
                </a:ln>
                <a:solidFill>
                  <a:prstClr val="black"/>
                </a:solidFill>
                <a:effectLst/>
                <a:uLnTx/>
                <a:uFillTx/>
              </a:rPr>
              <a:t>→表現上のモレ発生、理解上のモレ発生しない</a:t>
            </a:r>
            <a:endParaRPr kumimoji="0" lang="en-US" altLang="ja-JP" sz="3200" b="0" i="0" u="none" strike="noStrike" kern="0" cap="none" spc="0" normalizeH="0" baseline="0" noProof="0" dirty="0" smtClean="0">
              <a:ln>
                <a:noFill/>
              </a:ln>
              <a:solidFill>
                <a:prstClr val="black"/>
              </a:solidFill>
              <a:effectLst/>
              <a:uLnTx/>
              <a:uFillTx/>
            </a:endParaRPr>
          </a:p>
        </p:txBody>
      </p:sp>
      <p:sp>
        <p:nvSpPr>
          <p:cNvPr id="3" name="テキスト ボックス 2"/>
          <p:cNvSpPr txBox="1"/>
          <p:nvPr/>
        </p:nvSpPr>
        <p:spPr>
          <a:xfrm>
            <a:off x="1651062" y="5201503"/>
            <a:ext cx="5472608" cy="1200329"/>
          </a:xfrm>
          <a:prstGeom prst="rect">
            <a:avLst/>
          </a:prstGeom>
          <a:noFill/>
        </p:spPr>
        <p:txBody>
          <a:bodyPr wrap="square" rtlCol="0">
            <a:spAutoFit/>
          </a:bodyPr>
          <a:lstStyle/>
          <a:p>
            <a:r>
              <a:rPr lang="ja-JP" altLang="en-US" dirty="0"/>
              <a:t>伝える側の表現上のモレは同じだが、相手の教官や感情移入を呼び起こすことで、メッセージの伝達量は大きくなり、説得力も増す</a:t>
            </a:r>
            <a:endParaRPr lang="en-US" altLang="ja-JP" dirty="0"/>
          </a:p>
          <a:p>
            <a:endParaRPr kumimoji="1" lang="ja-JP" altLang="en-US" dirty="0"/>
          </a:p>
        </p:txBody>
      </p:sp>
      <p:sp>
        <p:nvSpPr>
          <p:cNvPr id="8" name="円/楕円 7"/>
          <p:cNvSpPr/>
          <p:nvPr/>
        </p:nvSpPr>
        <p:spPr>
          <a:xfrm>
            <a:off x="4387366" y="1779105"/>
            <a:ext cx="2181419" cy="1433871"/>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矢印コネクタ 10"/>
          <p:cNvCxnSpPr/>
          <p:nvPr/>
        </p:nvCxnSpPr>
        <p:spPr>
          <a:xfrm flipV="1">
            <a:off x="5475954" y="1811418"/>
            <a:ext cx="0" cy="28543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flipH="1">
            <a:off x="4387366" y="2527187"/>
            <a:ext cx="33635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テキスト ボックス 19"/>
          <p:cNvSpPr txBox="1"/>
          <p:nvPr/>
        </p:nvSpPr>
        <p:spPr>
          <a:xfrm>
            <a:off x="5499214" y="1850631"/>
            <a:ext cx="589452" cy="246221"/>
          </a:xfrm>
          <a:prstGeom prst="rect">
            <a:avLst/>
          </a:prstGeom>
          <a:noFill/>
        </p:spPr>
        <p:txBody>
          <a:bodyPr wrap="square" rtlCol="0">
            <a:spAutoFit/>
          </a:bodyPr>
          <a:lstStyle/>
          <a:p>
            <a:r>
              <a:rPr lang="ja-JP" altLang="en-US" sz="1000" dirty="0"/>
              <a:t>共感</a:t>
            </a:r>
            <a:endParaRPr kumimoji="1" lang="ja-JP" altLang="en-US" sz="1000" dirty="0"/>
          </a:p>
        </p:txBody>
      </p:sp>
      <p:sp>
        <p:nvSpPr>
          <p:cNvPr id="21" name="テキスト ボックス 20"/>
          <p:cNvSpPr txBox="1"/>
          <p:nvPr/>
        </p:nvSpPr>
        <p:spPr>
          <a:xfrm>
            <a:off x="4387366" y="2276872"/>
            <a:ext cx="616682" cy="230832"/>
          </a:xfrm>
          <a:prstGeom prst="rect">
            <a:avLst/>
          </a:prstGeom>
          <a:noFill/>
        </p:spPr>
        <p:txBody>
          <a:bodyPr wrap="square" rtlCol="0">
            <a:spAutoFit/>
          </a:bodyPr>
          <a:lstStyle/>
          <a:p>
            <a:r>
              <a:rPr lang="ja-JP" altLang="en-US" sz="900" dirty="0"/>
              <a:t>想像</a:t>
            </a:r>
            <a:endParaRPr kumimoji="1" lang="ja-JP" altLang="en-US" sz="900" dirty="0"/>
          </a:p>
        </p:txBody>
      </p:sp>
    </p:spTree>
    <p:extLst>
      <p:ext uri="{BB962C8B-B14F-4D97-AF65-F5344CB8AC3E}">
        <p14:creationId xmlns:p14="http://schemas.microsoft.com/office/powerpoint/2010/main" val="42605935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2" y="0"/>
            <a:ext cx="2483768" cy="5486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prstClr val="white"/>
                </a:solidFill>
              </a:rPr>
              <a:t>仮説導出</a:t>
            </a:r>
            <a:endParaRPr lang="ja-JP" altLang="en-US" sz="3200" dirty="0">
              <a:solidFill>
                <a:prstClr val="white"/>
              </a:solidFill>
            </a:endParaRPr>
          </a:p>
        </p:txBody>
      </p:sp>
      <p:cxnSp>
        <p:nvCxnSpPr>
          <p:cNvPr id="6" name="直線コネクタ 5"/>
          <p:cNvCxnSpPr/>
          <p:nvPr/>
        </p:nvCxnSpPr>
        <p:spPr>
          <a:xfrm>
            <a:off x="0" y="1268760"/>
            <a:ext cx="9144000" cy="0"/>
          </a:xfrm>
          <a:prstGeom prst="line">
            <a:avLst/>
          </a:prstGeom>
          <a:ln w="76200">
            <a:solidFill>
              <a:srgbClr val="00B0F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2" name="コンテンツ プレースホルダー 1"/>
          <p:cNvSpPr>
            <a:spLocks noGrp="1"/>
          </p:cNvSpPr>
          <p:nvPr>
            <p:ph idx="1"/>
          </p:nvPr>
        </p:nvSpPr>
        <p:spPr>
          <a:xfrm>
            <a:off x="532500" y="1571092"/>
            <a:ext cx="8229600" cy="1411559"/>
          </a:xfrm>
        </p:spPr>
        <p:txBody>
          <a:bodyPr>
            <a:normAutofit lnSpcReduction="10000"/>
          </a:bodyPr>
          <a:lstStyle/>
          <a:p>
            <a:pPr marL="0" indent="0">
              <a:buNone/>
            </a:pPr>
            <a:r>
              <a:rPr lang="ja-JP" altLang="en-US" dirty="0" smtClean="0"/>
              <a:t>他人からの伝言だったり、フィクションであったりしても</a:t>
            </a:r>
            <a:r>
              <a:rPr lang="ja-JP" altLang="en-US" dirty="0" smtClean="0">
                <a:solidFill>
                  <a:srgbClr val="FF0000"/>
                </a:solidFill>
              </a:rPr>
              <a:t>物語は</a:t>
            </a:r>
            <a:r>
              <a:rPr lang="ja-JP" altLang="en-US" dirty="0" smtClean="0"/>
              <a:t>あたかも自分の身に起こったかのように</a:t>
            </a:r>
            <a:r>
              <a:rPr lang="ja-JP" altLang="en-US" dirty="0" smtClean="0">
                <a:solidFill>
                  <a:srgbClr val="FF0000"/>
                </a:solidFill>
              </a:rPr>
              <a:t>記憶に定着します</a:t>
            </a:r>
            <a:r>
              <a:rPr lang="ja-JP" altLang="en-US" dirty="0" smtClean="0"/>
              <a:t>。</a:t>
            </a:r>
            <a:r>
              <a:rPr lang="ja-JP" altLang="en-US" sz="1400" dirty="0" smtClean="0"/>
              <a:t>「物語力」で人を動かせ！平野日出木</a:t>
            </a:r>
            <a:endParaRPr lang="en-US" altLang="ja-JP" sz="1400" dirty="0" smtClean="0"/>
          </a:p>
        </p:txBody>
      </p:sp>
      <p:sp>
        <p:nvSpPr>
          <p:cNvPr id="4" name="スライド番号プレースホルダー 3"/>
          <p:cNvSpPr>
            <a:spLocks noGrp="1"/>
          </p:cNvSpPr>
          <p:nvPr>
            <p:ph type="sldNum" sz="quarter" idx="12"/>
          </p:nvPr>
        </p:nvSpPr>
        <p:spPr/>
        <p:txBody>
          <a:bodyPr/>
          <a:lstStyle/>
          <a:p>
            <a:fld id="{2D6E0203-098D-4630-A30A-39CC9ACA3C64}" type="slidenum">
              <a:rPr lang="ja-JP" altLang="en-US" smtClean="0">
                <a:solidFill>
                  <a:schemeClr val="tx1"/>
                </a:solidFill>
              </a:rPr>
              <a:pPr/>
              <a:t>17</a:t>
            </a:fld>
            <a:endParaRPr lang="ja-JP" altLang="en-US" dirty="0">
              <a:solidFill>
                <a:schemeClr val="tx1"/>
              </a:solidFill>
            </a:endParaRPr>
          </a:p>
        </p:txBody>
      </p:sp>
      <p:sp>
        <p:nvSpPr>
          <p:cNvPr id="8" name="正方形/長方形 7"/>
          <p:cNvSpPr/>
          <p:nvPr/>
        </p:nvSpPr>
        <p:spPr>
          <a:xfrm>
            <a:off x="398828" y="1484784"/>
            <a:ext cx="8496944" cy="1584176"/>
          </a:xfrm>
          <a:prstGeom prst="rect">
            <a:avLst/>
          </a:prstGeom>
          <a:noFill/>
          <a:ln cmpd="db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下矢印 8"/>
          <p:cNvSpPr/>
          <p:nvPr/>
        </p:nvSpPr>
        <p:spPr>
          <a:xfrm>
            <a:off x="3815916" y="3212976"/>
            <a:ext cx="1332148"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46801" y="5737749"/>
            <a:ext cx="9000999" cy="769441"/>
          </a:xfrm>
          <a:prstGeom prst="rect">
            <a:avLst/>
          </a:prstGeom>
          <a:noFill/>
        </p:spPr>
        <p:txBody>
          <a:bodyPr wrap="square" rtlCol="0">
            <a:spAutoFit/>
          </a:bodyPr>
          <a:lstStyle/>
          <a:p>
            <a:r>
              <a:rPr kumimoji="1" lang="ja-JP" altLang="en-US" sz="4400" dirty="0" smtClean="0"/>
              <a:t>想起するきっかけが増えるのでは？</a:t>
            </a:r>
            <a:endParaRPr kumimoji="1" lang="ja-JP" altLang="en-US" sz="440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2863" y="5061474"/>
            <a:ext cx="1438275"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テキスト ボックス 11"/>
          <p:cNvSpPr txBox="1"/>
          <p:nvPr/>
        </p:nvSpPr>
        <p:spPr>
          <a:xfrm>
            <a:off x="1241562" y="4099934"/>
            <a:ext cx="7531229" cy="954107"/>
          </a:xfrm>
          <a:prstGeom prst="rect">
            <a:avLst/>
          </a:prstGeom>
          <a:noFill/>
        </p:spPr>
        <p:txBody>
          <a:bodyPr wrap="none" rtlCol="0">
            <a:spAutoFit/>
          </a:bodyPr>
          <a:lstStyle/>
          <a:p>
            <a:r>
              <a:rPr lang="ja-JP" altLang="en-US" sz="2800" dirty="0" smtClean="0"/>
              <a:t>商品だけでなく、商品以外の情報も記憶するため</a:t>
            </a:r>
            <a:endParaRPr lang="en-US" altLang="ja-JP" sz="2800" dirty="0" smtClean="0"/>
          </a:p>
          <a:p>
            <a:r>
              <a:rPr kumimoji="1" lang="ja-JP" altLang="en-US" sz="2800" dirty="0" smtClean="0"/>
              <a:t>想起するためのキーワードが増える</a:t>
            </a:r>
            <a:endParaRPr kumimoji="1" lang="ja-JP" altLang="en-US" sz="2800" dirty="0"/>
          </a:p>
        </p:txBody>
      </p:sp>
    </p:spTree>
    <p:extLst>
      <p:ext uri="{BB962C8B-B14F-4D97-AF65-F5344CB8AC3E}">
        <p14:creationId xmlns:p14="http://schemas.microsoft.com/office/powerpoint/2010/main" val="6956733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2" y="0"/>
            <a:ext cx="2483768" cy="5486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prstClr val="white"/>
                </a:solidFill>
              </a:rPr>
              <a:t>仮説導出</a:t>
            </a:r>
            <a:endParaRPr lang="ja-JP" altLang="en-US" sz="3200" dirty="0">
              <a:solidFill>
                <a:prstClr val="white"/>
              </a:solidFill>
            </a:endParaRPr>
          </a:p>
        </p:txBody>
      </p:sp>
      <p:cxnSp>
        <p:nvCxnSpPr>
          <p:cNvPr id="6" name="直線コネクタ 5"/>
          <p:cNvCxnSpPr/>
          <p:nvPr/>
        </p:nvCxnSpPr>
        <p:spPr>
          <a:xfrm>
            <a:off x="0" y="1268760"/>
            <a:ext cx="9144000" cy="0"/>
          </a:xfrm>
          <a:prstGeom prst="line">
            <a:avLst/>
          </a:prstGeom>
          <a:ln w="76200">
            <a:solidFill>
              <a:srgbClr val="00B0F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7" name="コンテンツ プレースホルダー 2"/>
          <p:cNvSpPr>
            <a:spLocks noGrp="1"/>
          </p:cNvSpPr>
          <p:nvPr>
            <p:ph idx="1"/>
          </p:nvPr>
        </p:nvSpPr>
        <p:spPr>
          <a:xfrm>
            <a:off x="457200" y="2420888"/>
            <a:ext cx="8229600" cy="2808312"/>
          </a:xfrm>
        </p:spPr>
        <p:txBody>
          <a:bodyPr/>
          <a:lstStyle/>
          <a:p>
            <a:pPr marL="0" indent="0">
              <a:buNone/>
            </a:pPr>
            <a:r>
              <a:rPr lang="ja-JP" altLang="en-US" dirty="0"/>
              <a:t>ある商品に関する</a:t>
            </a:r>
            <a:r>
              <a:rPr lang="ja-JP" altLang="en-US" dirty="0" smtClean="0"/>
              <a:t>物語型コミュニーケションは論理型コミュニケーションに比べてその商品に関する情報を想起する機会が増える。</a:t>
            </a:r>
            <a:endParaRPr lang="en-US" altLang="ja-JP" dirty="0" smtClean="0"/>
          </a:p>
        </p:txBody>
      </p:sp>
      <p:sp>
        <p:nvSpPr>
          <p:cNvPr id="8" name="スライド番号プレースホルダー 7"/>
          <p:cNvSpPr>
            <a:spLocks noGrp="1"/>
          </p:cNvSpPr>
          <p:nvPr>
            <p:ph type="sldNum" sz="quarter" idx="12"/>
          </p:nvPr>
        </p:nvSpPr>
        <p:spPr/>
        <p:txBody>
          <a:bodyPr/>
          <a:lstStyle/>
          <a:p>
            <a:fld id="{2D6E0203-098D-4630-A30A-39CC9ACA3C64}" type="slidenum">
              <a:rPr lang="ja-JP" altLang="en-US" smtClean="0">
                <a:solidFill>
                  <a:schemeClr val="tx1"/>
                </a:solidFill>
              </a:rPr>
              <a:pPr/>
              <a:t>18</a:t>
            </a:fld>
            <a:endParaRPr lang="ja-JP" altLang="en-US" dirty="0">
              <a:solidFill>
                <a:schemeClr val="tx1"/>
              </a:solidFill>
            </a:endParaRPr>
          </a:p>
        </p:txBody>
      </p:sp>
      <p:sp>
        <p:nvSpPr>
          <p:cNvPr id="3" name="テキスト ボックス 2"/>
          <p:cNvSpPr txBox="1"/>
          <p:nvPr/>
        </p:nvSpPr>
        <p:spPr>
          <a:xfrm>
            <a:off x="3563888" y="348071"/>
            <a:ext cx="1728192" cy="707886"/>
          </a:xfrm>
          <a:prstGeom prst="rect">
            <a:avLst/>
          </a:prstGeom>
          <a:noFill/>
        </p:spPr>
        <p:txBody>
          <a:bodyPr wrap="square" rtlCol="0">
            <a:spAutoFit/>
          </a:bodyPr>
          <a:lstStyle/>
          <a:p>
            <a:pPr algn="dist"/>
            <a:r>
              <a:rPr kumimoji="1" lang="ja-JP" altLang="en-US" sz="4000" dirty="0" smtClean="0"/>
              <a:t>仮説</a:t>
            </a:r>
            <a:endParaRPr kumimoji="1" lang="ja-JP" altLang="en-US" sz="4000" dirty="0"/>
          </a:p>
        </p:txBody>
      </p:sp>
    </p:spTree>
    <p:extLst>
      <p:ext uri="{BB962C8B-B14F-4D97-AF65-F5344CB8AC3E}">
        <p14:creationId xmlns:p14="http://schemas.microsoft.com/office/powerpoint/2010/main" val="31577909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pPr marL="514350" indent="-514350">
              <a:buFont typeface="+mj-lt"/>
              <a:buAutoNum type="arabicPeriod"/>
            </a:pPr>
            <a:r>
              <a:rPr kumimoji="1" lang="ja-JP" altLang="en-US" dirty="0" smtClean="0"/>
              <a:t>現状分析</a:t>
            </a:r>
            <a:endParaRPr kumimoji="1" lang="en-US" altLang="ja-JP" dirty="0" smtClean="0"/>
          </a:p>
          <a:p>
            <a:pPr marL="514350" indent="-514350">
              <a:buFont typeface="+mj-lt"/>
              <a:buAutoNum type="arabicPeriod"/>
            </a:pPr>
            <a:r>
              <a:rPr lang="ja-JP" altLang="en-US" dirty="0" smtClean="0"/>
              <a:t>先行研究</a:t>
            </a:r>
            <a:endParaRPr lang="en-US" altLang="ja-JP" dirty="0" smtClean="0"/>
          </a:p>
          <a:p>
            <a:pPr marL="514350" indent="-514350">
              <a:buFont typeface="+mj-lt"/>
              <a:buAutoNum type="arabicPeriod"/>
            </a:pPr>
            <a:r>
              <a:rPr lang="ja-JP" altLang="en-US" dirty="0" smtClean="0"/>
              <a:t>仮説の導出</a:t>
            </a:r>
            <a:endParaRPr lang="en-US" altLang="ja-JP" dirty="0"/>
          </a:p>
          <a:p>
            <a:pPr marL="514350" indent="-514350">
              <a:buFont typeface="+mj-lt"/>
              <a:buAutoNum type="arabicPeriod"/>
            </a:pPr>
            <a:r>
              <a:rPr kumimoji="1" lang="ja-JP" altLang="en-US" dirty="0" smtClean="0">
                <a:solidFill>
                  <a:srgbClr val="FF0000"/>
                </a:solidFill>
              </a:rPr>
              <a:t>今後の課題</a:t>
            </a:r>
            <a:endParaRPr kumimoji="1" lang="ja-JP" altLang="en-US" dirty="0">
              <a:solidFill>
                <a:srgbClr val="FF0000"/>
              </a:solidFill>
            </a:endParaRPr>
          </a:p>
        </p:txBody>
      </p:sp>
      <p:sp>
        <p:nvSpPr>
          <p:cNvPr id="5" name="スライド番号プレースホルダー 4"/>
          <p:cNvSpPr>
            <a:spLocks noGrp="1"/>
          </p:cNvSpPr>
          <p:nvPr>
            <p:ph type="sldNum" sz="quarter" idx="12"/>
          </p:nvPr>
        </p:nvSpPr>
        <p:spPr/>
        <p:txBody>
          <a:bodyPr/>
          <a:lstStyle/>
          <a:p>
            <a:fld id="{24A2943F-D843-43FE-947A-21533D91B39C}" type="slidenum">
              <a:rPr lang="ja-JP" altLang="en-US" smtClean="0">
                <a:solidFill>
                  <a:schemeClr val="tx1"/>
                </a:solidFill>
              </a:rPr>
              <a:pPr/>
              <a:t>19</a:t>
            </a:fld>
            <a:endParaRPr lang="ja-JP" altLang="en-US" dirty="0">
              <a:solidFill>
                <a:schemeClr val="tx1"/>
              </a:solidFill>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356992"/>
            <a:ext cx="2828925" cy="603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descr="C:\Users\a21182\AppData\Local\Microsoft\Windows\Temporary Internet Files\Content.IE5\2DO1ZME3\MC900088942[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4355976" y="2636912"/>
            <a:ext cx="3456384" cy="325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94442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a:xfrm>
            <a:off x="395536" y="1535480"/>
            <a:ext cx="8229600" cy="4525963"/>
          </a:xfrm>
        </p:spPr>
        <p:txBody>
          <a:bodyPr/>
          <a:lstStyle/>
          <a:p>
            <a:pPr marL="514350" indent="-514350">
              <a:buFont typeface="+mj-lt"/>
              <a:buAutoNum type="arabicPeriod"/>
            </a:pPr>
            <a:r>
              <a:rPr kumimoji="1" lang="ja-JP" altLang="en-US" dirty="0" smtClean="0">
                <a:solidFill>
                  <a:srgbClr val="FF0000"/>
                </a:solidFill>
              </a:rPr>
              <a:t>現状分析</a:t>
            </a:r>
            <a:endParaRPr kumimoji="1" lang="en-US" altLang="ja-JP" dirty="0" smtClean="0">
              <a:solidFill>
                <a:srgbClr val="FF0000"/>
              </a:solidFill>
            </a:endParaRPr>
          </a:p>
          <a:p>
            <a:pPr marL="514350" indent="-514350">
              <a:buFont typeface="+mj-lt"/>
              <a:buAutoNum type="arabicPeriod"/>
            </a:pPr>
            <a:r>
              <a:rPr lang="ja-JP" altLang="en-US" dirty="0" smtClean="0"/>
              <a:t>先行研究</a:t>
            </a:r>
            <a:endParaRPr lang="en-US" altLang="ja-JP" dirty="0" smtClean="0"/>
          </a:p>
          <a:p>
            <a:pPr marL="514350" indent="-514350">
              <a:buFont typeface="+mj-lt"/>
              <a:buAutoNum type="arabicPeriod"/>
            </a:pPr>
            <a:r>
              <a:rPr lang="ja-JP" altLang="en-US" dirty="0" smtClean="0"/>
              <a:t>仮説の導出</a:t>
            </a:r>
            <a:endParaRPr lang="en-US" altLang="ja-JP" dirty="0"/>
          </a:p>
          <a:p>
            <a:pPr marL="514350" indent="-514350">
              <a:buFont typeface="+mj-lt"/>
              <a:buAutoNum type="arabicPeriod"/>
            </a:pPr>
            <a:r>
              <a:rPr kumimoji="1" lang="ja-JP" altLang="en-US" dirty="0" smtClean="0"/>
              <a:t>今後の課題</a:t>
            </a:r>
            <a:endParaRPr kumimoji="1" lang="ja-JP" altLang="en-US" dirty="0"/>
          </a:p>
        </p:txBody>
      </p:sp>
      <p:sp>
        <p:nvSpPr>
          <p:cNvPr id="4" name="角丸四角形 3"/>
          <p:cNvSpPr/>
          <p:nvPr/>
        </p:nvSpPr>
        <p:spPr>
          <a:xfrm>
            <a:off x="395536" y="1484784"/>
            <a:ext cx="2520280" cy="64807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0000"/>
              </a:solidFill>
            </a:endParaRPr>
          </a:p>
        </p:txBody>
      </p:sp>
      <p:sp>
        <p:nvSpPr>
          <p:cNvPr id="6" name="スライド番号プレースホルダー 5"/>
          <p:cNvSpPr>
            <a:spLocks noGrp="1"/>
          </p:cNvSpPr>
          <p:nvPr>
            <p:ph type="sldNum" sz="quarter" idx="12"/>
          </p:nvPr>
        </p:nvSpPr>
        <p:spPr/>
        <p:txBody>
          <a:bodyPr/>
          <a:lstStyle/>
          <a:p>
            <a:fld id="{24A2943F-D843-43FE-947A-21533D91B39C}" type="slidenum">
              <a:rPr kumimoji="1" lang="ja-JP" altLang="en-US" smtClean="0">
                <a:solidFill>
                  <a:schemeClr val="tx1"/>
                </a:solidFill>
              </a:rPr>
              <a:t>2</a:t>
            </a:fld>
            <a:endParaRPr kumimoji="1" lang="ja-JP" altLang="en-US">
              <a:solidFill>
                <a:schemeClr val="tx1"/>
              </a:solidFill>
            </a:endParaRPr>
          </a:p>
        </p:txBody>
      </p:sp>
      <p:pic>
        <p:nvPicPr>
          <p:cNvPr id="11267" name="Picture 3" descr="C:\Users\a21182\AppData\Local\Microsoft\Windows\Temporary Internet Files\Content.IE5\2DO1ZME3\MC90008894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2564904"/>
            <a:ext cx="3456384" cy="325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74988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2" y="0"/>
            <a:ext cx="2483768" cy="5486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prstClr val="white"/>
                </a:solidFill>
              </a:rPr>
              <a:t>今後の課題</a:t>
            </a:r>
            <a:endParaRPr lang="ja-JP" altLang="en-US" sz="3200" dirty="0">
              <a:solidFill>
                <a:prstClr val="white"/>
              </a:solidFill>
            </a:endParaRPr>
          </a:p>
        </p:txBody>
      </p:sp>
      <p:cxnSp>
        <p:nvCxnSpPr>
          <p:cNvPr id="6" name="直線コネクタ 5"/>
          <p:cNvCxnSpPr/>
          <p:nvPr/>
        </p:nvCxnSpPr>
        <p:spPr>
          <a:xfrm>
            <a:off x="0" y="1268760"/>
            <a:ext cx="9144000" cy="0"/>
          </a:xfrm>
          <a:prstGeom prst="line">
            <a:avLst/>
          </a:prstGeom>
          <a:ln w="76200">
            <a:solidFill>
              <a:srgbClr val="00B0F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2" name="コンテンツ プレースホルダー 1"/>
          <p:cNvSpPr>
            <a:spLocks noGrp="1"/>
          </p:cNvSpPr>
          <p:nvPr>
            <p:ph idx="1"/>
          </p:nvPr>
        </p:nvSpPr>
        <p:spPr>
          <a:xfrm>
            <a:off x="457200" y="2996952"/>
            <a:ext cx="8229600" cy="1180728"/>
          </a:xfrm>
        </p:spPr>
        <p:txBody>
          <a:bodyPr/>
          <a:lstStyle/>
          <a:p>
            <a:pPr marL="0" indent="0">
              <a:buNone/>
            </a:pPr>
            <a:r>
              <a:rPr kumimoji="1" lang="ja-JP" altLang="en-US" dirty="0" smtClean="0"/>
              <a:t>論理型と物語の広告をグループ別で見比べてもらい、情報量に違いがあるか検証する</a:t>
            </a:r>
            <a:endParaRPr kumimoji="1" lang="en-US" altLang="ja-JP" dirty="0" smtClean="0"/>
          </a:p>
          <a:p>
            <a:pPr marL="0" indent="0">
              <a:buNone/>
            </a:pPr>
            <a:endParaRPr lang="en-US" altLang="ja-JP" dirty="0"/>
          </a:p>
          <a:p>
            <a:pPr marL="0" indent="0">
              <a:buNone/>
            </a:pPr>
            <a:endParaRPr kumimoji="1" lang="ja-JP" altLang="en-US" dirty="0"/>
          </a:p>
        </p:txBody>
      </p:sp>
      <p:sp>
        <p:nvSpPr>
          <p:cNvPr id="7" name="スライド番号プレースホルダー 6"/>
          <p:cNvSpPr>
            <a:spLocks noGrp="1"/>
          </p:cNvSpPr>
          <p:nvPr>
            <p:ph type="sldNum" sz="quarter" idx="12"/>
          </p:nvPr>
        </p:nvSpPr>
        <p:spPr/>
        <p:txBody>
          <a:bodyPr/>
          <a:lstStyle/>
          <a:p>
            <a:fld id="{2D6E0203-098D-4630-A30A-39CC9ACA3C64}" type="slidenum">
              <a:rPr lang="ja-JP" altLang="en-US" smtClean="0">
                <a:solidFill>
                  <a:schemeClr val="tx1"/>
                </a:solidFill>
              </a:rPr>
              <a:pPr/>
              <a:t>20</a:t>
            </a:fld>
            <a:endParaRPr lang="ja-JP" altLang="en-US" dirty="0">
              <a:solidFill>
                <a:schemeClr val="tx1"/>
              </a:solidFill>
            </a:endParaRPr>
          </a:p>
        </p:txBody>
      </p:sp>
      <p:sp>
        <p:nvSpPr>
          <p:cNvPr id="3" name="テキスト ボックス 2"/>
          <p:cNvSpPr txBox="1"/>
          <p:nvPr/>
        </p:nvSpPr>
        <p:spPr>
          <a:xfrm>
            <a:off x="2627784" y="417442"/>
            <a:ext cx="4608512" cy="707886"/>
          </a:xfrm>
          <a:prstGeom prst="rect">
            <a:avLst/>
          </a:prstGeom>
          <a:noFill/>
        </p:spPr>
        <p:txBody>
          <a:bodyPr wrap="square" rtlCol="0">
            <a:spAutoFit/>
          </a:bodyPr>
          <a:lstStyle/>
          <a:p>
            <a:r>
              <a:rPr kumimoji="1" lang="ja-JP" altLang="en-US" sz="4000" dirty="0" smtClean="0"/>
              <a:t>検証方法のイメージ</a:t>
            </a:r>
            <a:endParaRPr kumimoji="1" lang="ja-JP" altLang="en-US" sz="4000" dirty="0"/>
          </a:p>
        </p:txBody>
      </p:sp>
    </p:spTree>
    <p:extLst>
      <p:ext uri="{BB962C8B-B14F-4D97-AF65-F5344CB8AC3E}">
        <p14:creationId xmlns:p14="http://schemas.microsoft.com/office/powerpoint/2010/main" val="139680290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2" y="0"/>
            <a:ext cx="2483768" cy="5486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prstClr val="white"/>
                </a:solidFill>
              </a:rPr>
              <a:t>今後の課題</a:t>
            </a:r>
            <a:endParaRPr lang="ja-JP" altLang="en-US" sz="3200" dirty="0">
              <a:solidFill>
                <a:prstClr val="white"/>
              </a:solidFill>
            </a:endParaRPr>
          </a:p>
        </p:txBody>
      </p:sp>
      <p:cxnSp>
        <p:nvCxnSpPr>
          <p:cNvPr id="6" name="直線コネクタ 5"/>
          <p:cNvCxnSpPr/>
          <p:nvPr/>
        </p:nvCxnSpPr>
        <p:spPr>
          <a:xfrm>
            <a:off x="0" y="1268760"/>
            <a:ext cx="9144000" cy="0"/>
          </a:xfrm>
          <a:prstGeom prst="line">
            <a:avLst/>
          </a:prstGeom>
          <a:ln w="76200">
            <a:solidFill>
              <a:srgbClr val="00B0F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2" name="コンテンツ プレースホルダー 1"/>
          <p:cNvSpPr>
            <a:spLocks noGrp="1"/>
          </p:cNvSpPr>
          <p:nvPr>
            <p:ph idx="1"/>
          </p:nvPr>
        </p:nvSpPr>
        <p:spPr/>
        <p:txBody>
          <a:bodyPr/>
          <a:lstStyle/>
          <a:p>
            <a:pPr marL="0" indent="0">
              <a:buNone/>
            </a:pPr>
            <a:endParaRPr kumimoji="1" lang="en-US" altLang="ja-JP" dirty="0" smtClean="0"/>
          </a:p>
          <a:p>
            <a:pPr marL="0" indent="0">
              <a:buNone/>
            </a:pPr>
            <a:r>
              <a:rPr kumimoji="1" lang="ja-JP" altLang="en-US" dirty="0" smtClean="0"/>
              <a:t>・情報量から想起へのプロセスを明らかにする</a:t>
            </a:r>
            <a:endParaRPr kumimoji="1" lang="en-US" altLang="ja-JP" dirty="0" smtClean="0"/>
          </a:p>
          <a:p>
            <a:pPr marL="0" indent="0">
              <a:buNone/>
            </a:pPr>
            <a:r>
              <a:rPr kumimoji="1" lang="ja-JP" altLang="en-US" dirty="0" smtClean="0"/>
              <a:t>・仮説１がどのような場合でも有効性が得られるのか仮説２で検証していく</a:t>
            </a:r>
            <a:endParaRPr kumimoji="1" lang="en-US" altLang="ja-JP" dirty="0" smtClean="0"/>
          </a:p>
          <a:p>
            <a:pPr marL="0" indent="0">
              <a:buNone/>
            </a:pPr>
            <a:endParaRPr kumimoji="1" lang="ja-JP" altLang="en-US" dirty="0"/>
          </a:p>
        </p:txBody>
      </p:sp>
      <p:sp>
        <p:nvSpPr>
          <p:cNvPr id="7" name="スライド番号プレースホルダー 6"/>
          <p:cNvSpPr>
            <a:spLocks noGrp="1"/>
          </p:cNvSpPr>
          <p:nvPr>
            <p:ph type="sldNum" sz="quarter" idx="12"/>
          </p:nvPr>
        </p:nvSpPr>
        <p:spPr/>
        <p:txBody>
          <a:bodyPr/>
          <a:lstStyle/>
          <a:p>
            <a:fld id="{2D6E0203-098D-4630-A30A-39CC9ACA3C64}" type="slidenum">
              <a:rPr lang="ja-JP" altLang="en-US" smtClean="0">
                <a:solidFill>
                  <a:prstClr val="black"/>
                </a:solidFill>
              </a:rPr>
              <a:pPr/>
              <a:t>21</a:t>
            </a:fld>
            <a:endParaRPr lang="ja-JP" altLang="en-US" dirty="0">
              <a:solidFill>
                <a:prstClr val="black"/>
              </a:solidFill>
            </a:endParaRPr>
          </a:p>
        </p:txBody>
      </p:sp>
    </p:spTree>
    <p:extLst>
      <p:ext uri="{BB962C8B-B14F-4D97-AF65-F5344CB8AC3E}">
        <p14:creationId xmlns:p14="http://schemas.microsoft.com/office/powerpoint/2010/main" val="37194754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endParaRPr kumimoji="1" lang="ja-JP" altLang="en-US" dirty="0"/>
          </a:p>
        </p:txBody>
      </p:sp>
      <p:sp>
        <p:nvSpPr>
          <p:cNvPr id="3" name="コンテンツ プレースホルダー 2"/>
          <p:cNvSpPr>
            <a:spLocks noGrp="1"/>
          </p:cNvSpPr>
          <p:nvPr>
            <p:ph idx="1"/>
          </p:nvPr>
        </p:nvSpPr>
        <p:spPr/>
        <p:txBody>
          <a:bodyPr>
            <a:normAutofit fontScale="85000" lnSpcReduction="10000"/>
          </a:bodyPr>
          <a:lstStyle/>
          <a:p>
            <a:pPr marL="0" indent="0">
              <a:buNone/>
            </a:pPr>
            <a:r>
              <a:rPr lang="ja-JP" altLang="en-US" dirty="0"/>
              <a:t>平野日出</a:t>
            </a:r>
            <a:r>
              <a:rPr lang="ja-JP" altLang="en-US" dirty="0" smtClean="0"/>
              <a:t>木</a:t>
            </a:r>
            <a:r>
              <a:rPr lang="en-US" altLang="ja-JP" dirty="0" smtClean="0"/>
              <a:t>『</a:t>
            </a:r>
            <a:r>
              <a:rPr lang="ja-JP" altLang="en-US" dirty="0" smtClean="0"/>
              <a:t>「</a:t>
            </a:r>
            <a:r>
              <a:rPr lang="ja-JP" altLang="en-US" dirty="0"/>
              <a:t>物語力」で人を</a:t>
            </a:r>
            <a:r>
              <a:rPr lang="ja-JP" altLang="en-US" dirty="0" smtClean="0"/>
              <a:t>動かせ！</a:t>
            </a:r>
            <a:r>
              <a:rPr lang="en-US" altLang="ja-JP" dirty="0" smtClean="0"/>
              <a:t>』2006</a:t>
            </a:r>
            <a:r>
              <a:rPr lang="ja-JP" altLang="en-US" dirty="0" smtClean="0"/>
              <a:t>年</a:t>
            </a:r>
            <a:endParaRPr lang="en-US" altLang="ja-JP" dirty="0" smtClean="0"/>
          </a:p>
          <a:p>
            <a:pPr marL="0" indent="0">
              <a:buNone/>
            </a:pPr>
            <a:r>
              <a:rPr lang="ja-JP" altLang="en-US" dirty="0" smtClean="0"/>
              <a:t>山川悟</a:t>
            </a:r>
            <a:r>
              <a:rPr lang="en-US" altLang="ja-JP" dirty="0" smtClean="0"/>
              <a:t>『</a:t>
            </a:r>
            <a:r>
              <a:rPr lang="ja-JP" altLang="en-US" dirty="0" smtClean="0"/>
              <a:t>事例</a:t>
            </a:r>
            <a:r>
              <a:rPr lang="ja-JP" altLang="en-US" dirty="0"/>
              <a:t>でわかる物語</a:t>
            </a:r>
            <a:r>
              <a:rPr lang="ja-JP" altLang="en-US" dirty="0" smtClean="0"/>
              <a:t>マーケティング</a:t>
            </a:r>
            <a:r>
              <a:rPr lang="en-US" altLang="ja-JP" dirty="0" smtClean="0"/>
              <a:t>』2007</a:t>
            </a:r>
            <a:r>
              <a:rPr lang="ja-JP" altLang="en-US" dirty="0" smtClean="0"/>
              <a:t>年</a:t>
            </a:r>
            <a:endParaRPr lang="en-US" altLang="ja-JP" dirty="0" smtClean="0"/>
          </a:p>
          <a:p>
            <a:pPr marL="0" indent="0">
              <a:buNone/>
            </a:pPr>
            <a:r>
              <a:rPr lang="ja-JP" altLang="en-US" dirty="0" smtClean="0"/>
              <a:t>福田敏彦</a:t>
            </a:r>
            <a:r>
              <a:rPr lang="en-US" altLang="ja-JP" dirty="0" smtClean="0"/>
              <a:t>『</a:t>
            </a:r>
            <a:r>
              <a:rPr lang="ja-JP" altLang="en-US" dirty="0" smtClean="0"/>
              <a:t>物語マーケティング</a:t>
            </a:r>
            <a:r>
              <a:rPr lang="en-US" altLang="ja-JP" dirty="0" smtClean="0"/>
              <a:t>』1990</a:t>
            </a:r>
            <a:r>
              <a:rPr lang="ja-JP" altLang="en-US" dirty="0" smtClean="0"/>
              <a:t>年</a:t>
            </a:r>
            <a:endParaRPr lang="en-US" altLang="ja-JP" dirty="0" smtClean="0"/>
          </a:p>
          <a:p>
            <a:pPr marL="0" indent="0">
              <a:buNone/>
            </a:pPr>
            <a:r>
              <a:rPr lang="ja-JP" altLang="en-US" dirty="0" smtClean="0"/>
              <a:t>セス・ゴーディン</a:t>
            </a:r>
            <a:r>
              <a:rPr lang="en-US" altLang="ja-JP" dirty="0" smtClean="0"/>
              <a:t>『</a:t>
            </a:r>
            <a:r>
              <a:rPr lang="ja-JP" altLang="en-US" dirty="0" smtClean="0"/>
              <a:t>マーケティングは嘘を語れ</a:t>
            </a:r>
            <a:r>
              <a:rPr lang="en-US" altLang="ja-JP" dirty="0" smtClean="0"/>
              <a:t>』2006</a:t>
            </a:r>
            <a:r>
              <a:rPr lang="ja-JP" altLang="en-US" dirty="0" smtClean="0"/>
              <a:t>年</a:t>
            </a:r>
            <a:endParaRPr lang="en-US" altLang="ja-JP" dirty="0" smtClean="0"/>
          </a:p>
          <a:p>
            <a:pPr marL="0" indent="0">
              <a:buNone/>
            </a:pPr>
            <a:r>
              <a:rPr lang="ja-JP" altLang="en-US" dirty="0" smtClean="0"/>
              <a:t>デュアルテ・ナンシー</a:t>
            </a:r>
            <a:r>
              <a:rPr lang="en-US" altLang="ja-JP" dirty="0" smtClean="0"/>
              <a:t>『</a:t>
            </a:r>
            <a:r>
              <a:rPr lang="ja-JP" altLang="en-US" dirty="0" smtClean="0"/>
              <a:t>ザ･プレゼンテーション</a:t>
            </a:r>
            <a:r>
              <a:rPr lang="en-US" altLang="ja-JP" dirty="0" smtClean="0"/>
              <a:t>』2012</a:t>
            </a:r>
            <a:r>
              <a:rPr lang="ja-JP" altLang="en-US" dirty="0" smtClean="0"/>
              <a:t>年</a:t>
            </a:r>
            <a:endParaRPr lang="en-US" altLang="ja-JP" dirty="0" smtClean="0"/>
          </a:p>
          <a:p>
            <a:pPr marL="0" indent="0">
              <a:buNone/>
            </a:pPr>
            <a:r>
              <a:rPr lang="ja-JP" altLang="en-US" dirty="0" smtClean="0"/>
              <a:t>油谷遊</a:t>
            </a:r>
            <a:r>
              <a:rPr lang="en-US" altLang="ja-JP" dirty="0" smtClean="0"/>
              <a:t>『</a:t>
            </a:r>
            <a:r>
              <a:rPr lang="ja-JP" altLang="en-US" dirty="0" smtClean="0"/>
              <a:t>ストーリーマーケティングのすすめ</a:t>
            </a:r>
            <a:r>
              <a:rPr lang="en-US" altLang="ja-JP" dirty="0" smtClean="0"/>
              <a:t>』1992</a:t>
            </a:r>
            <a:r>
              <a:rPr lang="ja-JP" altLang="en-US" dirty="0" smtClean="0"/>
              <a:t>年</a:t>
            </a:r>
            <a:endParaRPr lang="en-US" altLang="ja-JP" dirty="0" smtClean="0"/>
          </a:p>
          <a:p>
            <a:pPr marL="0" indent="0">
              <a:buNone/>
            </a:pPr>
            <a:endParaRPr lang="ja-JP" altLang="en-US" dirty="0"/>
          </a:p>
          <a:p>
            <a:pPr marL="0" indent="0">
              <a:buNone/>
            </a:pPr>
            <a:r>
              <a:rPr lang="ja-JP" altLang="en-US" dirty="0" smtClean="0"/>
              <a:t>共感</a:t>
            </a:r>
            <a:r>
              <a:rPr lang="ja-JP" altLang="en-US" dirty="0"/>
              <a:t>を増幅する</a:t>
            </a:r>
            <a:r>
              <a:rPr lang="ja-JP" altLang="en-US" dirty="0" smtClean="0"/>
              <a:t>マーケティング戦略</a:t>
            </a:r>
            <a:r>
              <a:rPr lang="en-US" altLang="ja-JP" dirty="0" smtClean="0"/>
              <a:t>http</a:t>
            </a:r>
            <a:r>
              <a:rPr lang="en-US" altLang="ja-JP" dirty="0"/>
              <a:t>://www.fromnow.co.jp/pdf/fromNOW_Insight010701.pdf</a:t>
            </a:r>
            <a:endParaRPr lang="ja-JP" altLang="en-US" dirty="0"/>
          </a:p>
          <a:p>
            <a:pPr marL="0" indent="0">
              <a:buNone/>
            </a:pPr>
            <a:endParaRPr lang="en-US" altLang="ja-JP" dirty="0"/>
          </a:p>
        </p:txBody>
      </p:sp>
      <p:sp>
        <p:nvSpPr>
          <p:cNvPr id="4" name="スライド番号プレースホルダー 3"/>
          <p:cNvSpPr>
            <a:spLocks noGrp="1"/>
          </p:cNvSpPr>
          <p:nvPr>
            <p:ph type="sldNum" sz="quarter" idx="12"/>
          </p:nvPr>
        </p:nvSpPr>
        <p:spPr/>
        <p:txBody>
          <a:bodyPr/>
          <a:lstStyle/>
          <a:p>
            <a:fld id="{2D6E0203-098D-4630-A30A-39CC9ACA3C64}" type="slidenum">
              <a:rPr lang="ja-JP" altLang="en-US" smtClean="0">
                <a:solidFill>
                  <a:schemeClr val="tx1"/>
                </a:solidFill>
              </a:rPr>
              <a:pPr/>
              <a:t>22</a:t>
            </a:fld>
            <a:endParaRPr lang="ja-JP" altLang="en-US" dirty="0">
              <a:solidFill>
                <a:schemeClr val="tx1"/>
              </a:solidFill>
            </a:endParaRPr>
          </a:p>
        </p:txBody>
      </p:sp>
    </p:spTree>
    <p:extLst>
      <p:ext uri="{BB962C8B-B14F-4D97-AF65-F5344CB8AC3E}">
        <p14:creationId xmlns:p14="http://schemas.microsoft.com/office/powerpoint/2010/main" val="38127951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2" y="0"/>
            <a:ext cx="2483768" cy="5486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prstClr val="white"/>
                </a:solidFill>
              </a:rPr>
              <a:t>現状分析</a:t>
            </a:r>
            <a:endParaRPr lang="ja-JP" altLang="en-US" sz="3200" dirty="0">
              <a:solidFill>
                <a:prstClr val="white"/>
              </a:solidFill>
            </a:endParaRPr>
          </a:p>
        </p:txBody>
      </p:sp>
      <p:cxnSp>
        <p:nvCxnSpPr>
          <p:cNvPr id="6" name="直線コネクタ 5"/>
          <p:cNvCxnSpPr/>
          <p:nvPr/>
        </p:nvCxnSpPr>
        <p:spPr>
          <a:xfrm>
            <a:off x="0" y="1268760"/>
            <a:ext cx="9144000" cy="0"/>
          </a:xfrm>
          <a:prstGeom prst="line">
            <a:avLst/>
          </a:prstGeom>
          <a:ln w="76200">
            <a:solidFill>
              <a:srgbClr val="00B0F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7" name="コンテンツ プレースホルダー 2"/>
          <p:cNvSpPr>
            <a:spLocks noGrp="1"/>
          </p:cNvSpPr>
          <p:nvPr>
            <p:ph idx="1"/>
          </p:nvPr>
        </p:nvSpPr>
        <p:spPr>
          <a:xfrm>
            <a:off x="2771800" y="280578"/>
            <a:ext cx="5976664" cy="772157"/>
          </a:xfrm>
          <a:prstGeom prst="rect">
            <a:avLst/>
          </a:prstGeom>
        </p:spPr>
        <p:txBody>
          <a:bodyPr>
            <a:normAutofit fontScale="40000" lnSpcReduction="20000"/>
          </a:bodyPr>
          <a:lstStyle/>
          <a:p>
            <a:pPr marL="0" lvl="0" indent="0">
              <a:spcBef>
                <a:spcPts val="0"/>
              </a:spcBef>
              <a:buNone/>
              <a:defRPr/>
            </a:pPr>
            <a:r>
              <a:rPr kumimoji="0" lang="ja-JP" altLang="en-US" sz="4300" b="1" kern="0" dirty="0" smtClean="0"/>
              <a:t>東京ガス </a:t>
            </a:r>
            <a:r>
              <a:rPr kumimoji="0" lang="en-US" altLang="ja-JP" sz="4300" b="1" kern="0" dirty="0"/>
              <a:t>CM </a:t>
            </a:r>
            <a:r>
              <a:rPr kumimoji="0" lang="ja-JP" altLang="en-US" sz="4300" b="1" kern="0" dirty="0"/>
              <a:t>家族の</a:t>
            </a:r>
            <a:r>
              <a:rPr kumimoji="0" lang="ja-JP" altLang="en-US" sz="4300" b="1" kern="0" dirty="0" smtClean="0"/>
              <a:t>絆　 </a:t>
            </a:r>
            <a:r>
              <a:rPr kumimoji="0" lang="ja-JP" altLang="en-US" sz="4300" b="1" kern="0" dirty="0"/>
              <a:t>「かっこわるい父親」篇 二階堂ふみ</a:t>
            </a:r>
            <a:endParaRPr kumimoji="0" lang="en-US" altLang="ja-JP" sz="4300" b="1" kern="0" dirty="0"/>
          </a:p>
          <a:p>
            <a:pPr marL="0" lvl="0" indent="0">
              <a:spcBef>
                <a:spcPts val="0"/>
              </a:spcBef>
              <a:buNone/>
              <a:defRPr/>
            </a:pPr>
            <a:endParaRPr lang="en-US" altLang="ja-JP" sz="4300" b="1" kern="0" dirty="0"/>
          </a:p>
          <a:p>
            <a:pPr marL="0" lvl="0" indent="0">
              <a:spcBef>
                <a:spcPts val="0"/>
              </a:spcBef>
              <a:buNone/>
              <a:defRPr/>
            </a:pPr>
            <a:r>
              <a:rPr kumimoji="0" lang="en-US" altLang="ja-JP" sz="2800" kern="0" dirty="0">
                <a:solidFill>
                  <a:sysClr val="windowText" lastClr="000000"/>
                </a:solidFill>
              </a:rPr>
              <a:t>https://www.youtube.com/watch?v=NYfF3iOMTb0</a:t>
            </a:r>
            <a:endParaRPr lang="ja-JP" altLang="en-US" sz="2800" kern="0" dirty="0">
              <a:solidFill>
                <a:sysClr val="windowText" lastClr="000000"/>
              </a:solidFill>
            </a:endParaRPr>
          </a:p>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600" b="0" i="0" u="none" strike="noStrike" kern="0" cap="none" spc="0" normalizeH="0" baseline="0" noProof="0" dirty="0" smtClean="0">
              <a:ln>
                <a:noFill/>
              </a:ln>
              <a:solidFill>
                <a:sysClr val="windowText" lastClr="000000"/>
              </a:solidFill>
              <a:effectLst/>
              <a:uLnTx/>
              <a:uFillTx/>
            </a:endParaRPr>
          </a:p>
        </p:txBody>
      </p:sp>
      <p:sp>
        <p:nvSpPr>
          <p:cNvPr id="3" name="スライド番号プレースホルダー 2"/>
          <p:cNvSpPr>
            <a:spLocks noGrp="1"/>
          </p:cNvSpPr>
          <p:nvPr>
            <p:ph type="sldNum" sz="quarter" idx="12"/>
          </p:nvPr>
        </p:nvSpPr>
        <p:spPr/>
        <p:txBody>
          <a:bodyPr/>
          <a:lstStyle/>
          <a:p>
            <a:fld id="{2D6E0203-098D-4630-A30A-39CC9ACA3C64}" type="slidenum">
              <a:rPr lang="ja-JP" altLang="en-US" smtClean="0">
                <a:solidFill>
                  <a:schemeClr val="tx1"/>
                </a:solidFill>
              </a:rPr>
              <a:pPr/>
              <a:t>3</a:t>
            </a:fld>
            <a:endParaRPr lang="ja-JP" altLang="en-US">
              <a:solidFill>
                <a:schemeClr val="tx1"/>
              </a:solidFill>
            </a:endParaRPr>
          </a:p>
        </p:txBody>
      </p:sp>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412776"/>
            <a:ext cx="5795285" cy="5258458"/>
          </a:xfrm>
          <a:prstGeom prst="rect">
            <a:avLst/>
          </a:prstGeom>
        </p:spPr>
      </p:pic>
      <p:sp>
        <p:nvSpPr>
          <p:cNvPr id="9" name="正方形/長方形 8"/>
          <p:cNvSpPr/>
          <p:nvPr/>
        </p:nvSpPr>
        <p:spPr>
          <a:xfrm>
            <a:off x="1547664" y="1412776"/>
            <a:ext cx="5795285"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576302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2" y="0"/>
            <a:ext cx="2483768" cy="5486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prstClr val="white"/>
                </a:solidFill>
              </a:rPr>
              <a:t>現状分析</a:t>
            </a:r>
            <a:endParaRPr lang="ja-JP" altLang="en-US" sz="3200" dirty="0">
              <a:solidFill>
                <a:prstClr val="white"/>
              </a:solidFill>
            </a:endParaRPr>
          </a:p>
        </p:txBody>
      </p:sp>
      <p:cxnSp>
        <p:nvCxnSpPr>
          <p:cNvPr id="6" name="直線コネクタ 5"/>
          <p:cNvCxnSpPr/>
          <p:nvPr/>
        </p:nvCxnSpPr>
        <p:spPr>
          <a:xfrm>
            <a:off x="0" y="1268760"/>
            <a:ext cx="9144000" cy="0"/>
          </a:xfrm>
          <a:prstGeom prst="line">
            <a:avLst/>
          </a:prstGeom>
          <a:ln w="76200">
            <a:solidFill>
              <a:srgbClr val="00B0F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3" name="スライド番号プレースホルダー 2"/>
          <p:cNvSpPr>
            <a:spLocks noGrp="1"/>
          </p:cNvSpPr>
          <p:nvPr>
            <p:ph type="sldNum" sz="quarter" idx="12"/>
          </p:nvPr>
        </p:nvSpPr>
        <p:spPr/>
        <p:txBody>
          <a:bodyPr/>
          <a:lstStyle/>
          <a:p>
            <a:fld id="{2D6E0203-098D-4630-A30A-39CC9ACA3C64}" type="slidenum">
              <a:rPr lang="ja-JP" altLang="en-US" smtClean="0">
                <a:solidFill>
                  <a:schemeClr val="tx1"/>
                </a:solidFill>
              </a:rPr>
              <a:pPr/>
              <a:t>4</a:t>
            </a:fld>
            <a:endParaRPr lang="ja-JP" altLang="en-US" dirty="0">
              <a:solidFill>
                <a:schemeClr val="tx1"/>
              </a:solidFill>
            </a:endParaRPr>
          </a:p>
        </p:txBody>
      </p:sp>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005" y="1483102"/>
            <a:ext cx="4038882" cy="2211288"/>
          </a:xfrm>
          <a:prstGeom prst="rect">
            <a:avLst/>
          </a:prstGeom>
        </p:spPr>
      </p:pic>
      <p:pic>
        <p:nvPicPr>
          <p:cNvPr id="10" name="図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006" y="4151197"/>
            <a:ext cx="4107994" cy="2143125"/>
          </a:xfrm>
          <a:prstGeom prst="rect">
            <a:avLst/>
          </a:prstGeom>
        </p:spPr>
      </p:pic>
      <p:pic>
        <p:nvPicPr>
          <p:cNvPr id="12" name="図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20072" y="1449958"/>
            <a:ext cx="3270846" cy="2324023"/>
          </a:xfrm>
          <a:prstGeom prst="rect">
            <a:avLst/>
          </a:prstGeom>
        </p:spPr>
      </p:pic>
      <p:pic>
        <p:nvPicPr>
          <p:cNvPr id="13" name="図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20072" y="4166066"/>
            <a:ext cx="3075583" cy="2113389"/>
          </a:xfrm>
          <a:prstGeom prst="rect">
            <a:avLst/>
          </a:prstGeom>
        </p:spPr>
      </p:pic>
      <p:sp>
        <p:nvSpPr>
          <p:cNvPr id="14" name="正方形/長方形 13"/>
          <p:cNvSpPr/>
          <p:nvPr/>
        </p:nvSpPr>
        <p:spPr>
          <a:xfrm>
            <a:off x="5220072" y="1449958"/>
            <a:ext cx="3270846" cy="232402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514085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2" y="0"/>
            <a:ext cx="2483768" cy="5486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prstClr val="white"/>
                </a:solidFill>
              </a:rPr>
              <a:t>現状分析</a:t>
            </a:r>
            <a:endParaRPr lang="ja-JP" altLang="en-US" sz="3200" dirty="0">
              <a:solidFill>
                <a:prstClr val="white"/>
              </a:solidFill>
            </a:endParaRPr>
          </a:p>
        </p:txBody>
      </p:sp>
      <p:cxnSp>
        <p:nvCxnSpPr>
          <p:cNvPr id="6" name="直線コネクタ 5"/>
          <p:cNvCxnSpPr/>
          <p:nvPr/>
        </p:nvCxnSpPr>
        <p:spPr>
          <a:xfrm>
            <a:off x="0" y="1268760"/>
            <a:ext cx="9144000" cy="0"/>
          </a:xfrm>
          <a:prstGeom prst="line">
            <a:avLst/>
          </a:prstGeom>
          <a:ln w="76200">
            <a:solidFill>
              <a:srgbClr val="00B0F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7" name="コンテンツ プレースホルダー 2"/>
          <p:cNvSpPr>
            <a:spLocks noGrp="1"/>
          </p:cNvSpPr>
          <p:nvPr>
            <p:ph idx="1"/>
          </p:nvPr>
        </p:nvSpPr>
        <p:spPr>
          <a:xfrm>
            <a:off x="457200" y="1916832"/>
            <a:ext cx="8229600" cy="4525963"/>
          </a:xfrm>
          <a:prstGeom prst="rect">
            <a:avLst/>
          </a:prstGeom>
        </p:spPr>
        <p:txBody>
          <a:bodyPr/>
          <a:lstStyle/>
          <a:p>
            <a:pPr marL="0" indent="0" algn="ctr">
              <a:spcBef>
                <a:spcPts val="1200"/>
              </a:spcBef>
              <a:buSzPct val="90000"/>
              <a:buNone/>
            </a:pPr>
            <a:r>
              <a:rPr lang="ja-JP" altLang="en-US" dirty="0" smtClean="0">
                <a:solidFill>
                  <a:prstClr val="black"/>
                </a:solidFill>
                <a:latin typeface="メイリオ" panose="020B0604030504040204" pitchFamily="50" charset="-128"/>
                <a:ea typeface="メイリオ" panose="020B0604030504040204" pitchFamily="50" charset="-128"/>
              </a:rPr>
              <a:t>定義</a:t>
            </a:r>
            <a:endParaRPr lang="en-US" altLang="ja-JP" dirty="0" smtClean="0">
              <a:solidFill>
                <a:prstClr val="black"/>
              </a:solidFill>
              <a:latin typeface="メイリオ" panose="020B0604030504040204" pitchFamily="50" charset="-128"/>
              <a:ea typeface="メイリオ" panose="020B0604030504040204" pitchFamily="50" charset="-128"/>
            </a:endParaRPr>
          </a:p>
          <a:p>
            <a:pPr marL="0" indent="0">
              <a:spcBef>
                <a:spcPts val="1200"/>
              </a:spcBef>
              <a:buSzPct val="90000"/>
              <a:buNone/>
            </a:pPr>
            <a:r>
              <a:rPr lang="ja-JP" altLang="en-US" dirty="0" smtClean="0">
                <a:solidFill>
                  <a:prstClr val="black"/>
                </a:solidFill>
                <a:latin typeface="メイリオ" panose="020B0604030504040204" pitchFamily="50" charset="-128"/>
                <a:ea typeface="メイリオ" panose="020B0604030504040204" pitchFamily="50" charset="-128"/>
              </a:rPr>
              <a:t>時間軸</a:t>
            </a:r>
            <a:r>
              <a:rPr lang="ja-JP" altLang="en-US" dirty="0">
                <a:solidFill>
                  <a:prstClr val="black"/>
                </a:solidFill>
                <a:latin typeface="メイリオ" panose="020B0604030504040204" pitchFamily="50" charset="-128"/>
                <a:ea typeface="メイリオ" panose="020B0604030504040204" pitchFamily="50" charset="-128"/>
              </a:rPr>
              <a:t>に</a:t>
            </a:r>
            <a:r>
              <a:rPr lang="ja-JP" altLang="en-US" dirty="0" smtClean="0">
                <a:solidFill>
                  <a:prstClr val="black"/>
                </a:solidFill>
                <a:latin typeface="メイリオ" panose="020B0604030504040204" pitchFamily="50" charset="-128"/>
                <a:ea typeface="メイリオ" panose="020B0604030504040204" pitchFamily="50" charset="-128"/>
              </a:rPr>
              <a:t>沿って展開されており、因果律があり、出来事</a:t>
            </a:r>
            <a:r>
              <a:rPr lang="ja-JP" altLang="en-US" dirty="0">
                <a:solidFill>
                  <a:prstClr val="black"/>
                </a:solidFill>
                <a:latin typeface="メイリオ" panose="020B0604030504040204" pitchFamily="50" charset="-128"/>
                <a:ea typeface="メイリオ" panose="020B0604030504040204" pitchFamily="50" charset="-128"/>
              </a:rPr>
              <a:t>だけで</a:t>
            </a:r>
            <a:r>
              <a:rPr lang="ja-JP" altLang="en-US" dirty="0" smtClean="0">
                <a:solidFill>
                  <a:prstClr val="black"/>
                </a:solidFill>
                <a:latin typeface="メイリオ" panose="020B0604030504040204" pitchFamily="50" charset="-128"/>
                <a:ea typeface="メイリオ" panose="020B0604030504040204" pitchFamily="50" charset="-128"/>
              </a:rPr>
              <a:t>なく心</a:t>
            </a:r>
            <a:r>
              <a:rPr lang="ja-JP" altLang="en-US" dirty="0">
                <a:solidFill>
                  <a:prstClr val="black"/>
                </a:solidFill>
                <a:latin typeface="メイリオ" panose="020B0604030504040204" pitchFamily="50" charset="-128"/>
                <a:ea typeface="メイリオ" panose="020B0604030504040204" pitchFamily="50" charset="-128"/>
              </a:rPr>
              <a:t>の視点が</a:t>
            </a:r>
            <a:r>
              <a:rPr lang="ja-JP" altLang="en-US" dirty="0" smtClean="0">
                <a:solidFill>
                  <a:prstClr val="black"/>
                </a:solidFill>
                <a:latin typeface="メイリオ" panose="020B0604030504040204" pitchFamily="50" charset="-128"/>
                <a:ea typeface="メイリオ" panose="020B0604030504040204" pitchFamily="50" charset="-128"/>
              </a:rPr>
              <a:t>あるコミュニケーションのこと</a:t>
            </a:r>
            <a:endParaRPr lang="ja-JP" altLang="en-US" dirty="0">
              <a:solidFill>
                <a:prstClr val="black"/>
              </a:solidFill>
              <a:latin typeface="メイリオ" panose="020B0604030504040204" pitchFamily="50" charset="-128"/>
              <a:ea typeface="メイリオ"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1" lang="ja-JP" altLang="en-US" sz="1600" b="0" i="0" u="none" strike="noStrike" kern="0" cap="none" spc="0" normalizeH="0" baseline="0" noProof="0" dirty="0" smtClean="0">
              <a:ln>
                <a:noFill/>
              </a:ln>
              <a:solidFill>
                <a:sysClr val="windowText" lastClr="000000"/>
              </a:solidFill>
              <a:effectLst/>
              <a:uLnTx/>
              <a:uFillTx/>
            </a:endParaRPr>
          </a:p>
        </p:txBody>
      </p:sp>
      <p:sp>
        <p:nvSpPr>
          <p:cNvPr id="4" name="スライド番号プレースホルダー 3"/>
          <p:cNvSpPr>
            <a:spLocks noGrp="1"/>
          </p:cNvSpPr>
          <p:nvPr>
            <p:ph type="sldNum" sz="quarter" idx="12"/>
          </p:nvPr>
        </p:nvSpPr>
        <p:spPr/>
        <p:txBody>
          <a:bodyPr/>
          <a:lstStyle/>
          <a:p>
            <a:fld id="{2D6E0203-098D-4630-A30A-39CC9ACA3C64}" type="slidenum">
              <a:rPr lang="ja-JP" altLang="en-US" smtClean="0">
                <a:solidFill>
                  <a:schemeClr val="tx1"/>
                </a:solidFill>
              </a:rPr>
              <a:pPr/>
              <a:t>5</a:t>
            </a:fld>
            <a:endParaRPr lang="ja-JP" altLang="en-US" dirty="0">
              <a:solidFill>
                <a:schemeClr val="tx1"/>
              </a:solidFill>
            </a:endParaRPr>
          </a:p>
        </p:txBody>
      </p:sp>
      <p:sp>
        <p:nvSpPr>
          <p:cNvPr id="2" name="テキスト ボックス 1"/>
          <p:cNvSpPr txBox="1"/>
          <p:nvPr/>
        </p:nvSpPr>
        <p:spPr>
          <a:xfrm>
            <a:off x="2411760" y="620688"/>
            <a:ext cx="4536504" cy="523220"/>
          </a:xfrm>
          <a:prstGeom prst="rect">
            <a:avLst/>
          </a:prstGeom>
          <a:noFill/>
        </p:spPr>
        <p:txBody>
          <a:bodyPr wrap="square" rtlCol="0">
            <a:spAutoFit/>
          </a:bodyPr>
          <a:lstStyle/>
          <a:p>
            <a:r>
              <a:rPr kumimoji="1" lang="ja-JP" altLang="en-US" sz="2800" dirty="0" smtClean="0"/>
              <a:t>物語型コミュニケーションとは</a:t>
            </a:r>
            <a:endParaRPr kumimoji="1" lang="ja-JP" altLang="en-US" sz="2800" dirty="0"/>
          </a:p>
        </p:txBody>
      </p:sp>
      <p:pic>
        <p:nvPicPr>
          <p:cNvPr id="9218" name="Picture 2" descr="C:\Program Files\Microsoft Office\MEDIA\CAGCAT10\j0195812.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7" y="3512402"/>
            <a:ext cx="2470687" cy="25420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17658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2" y="0"/>
            <a:ext cx="2483768" cy="5486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prstClr val="white"/>
                </a:solidFill>
              </a:rPr>
              <a:t>現状分析</a:t>
            </a:r>
            <a:endParaRPr lang="ja-JP" altLang="en-US" sz="3200" dirty="0">
              <a:solidFill>
                <a:prstClr val="white"/>
              </a:solidFill>
            </a:endParaRPr>
          </a:p>
        </p:txBody>
      </p:sp>
      <p:cxnSp>
        <p:nvCxnSpPr>
          <p:cNvPr id="6" name="直線コネクタ 5"/>
          <p:cNvCxnSpPr/>
          <p:nvPr/>
        </p:nvCxnSpPr>
        <p:spPr>
          <a:xfrm>
            <a:off x="0" y="1268760"/>
            <a:ext cx="9144000" cy="0"/>
          </a:xfrm>
          <a:prstGeom prst="line">
            <a:avLst/>
          </a:prstGeom>
          <a:ln w="76200">
            <a:solidFill>
              <a:srgbClr val="00B0F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graphicFrame>
        <p:nvGraphicFramePr>
          <p:cNvPr id="3" name="コンテンツ プレースホルダー 2"/>
          <p:cNvGraphicFramePr>
            <a:graphicFrameLocks noGrp="1"/>
          </p:cNvGraphicFramePr>
          <p:nvPr>
            <p:ph idx="1"/>
            <p:extLst>
              <p:ext uri="{D42A27DB-BD31-4B8C-83A1-F6EECF244321}">
                <p14:modId xmlns:p14="http://schemas.microsoft.com/office/powerpoint/2010/main" val="2076276239"/>
              </p:ext>
            </p:extLst>
          </p:nvPr>
        </p:nvGraphicFramePr>
        <p:xfrm>
          <a:off x="-180528" y="1412776"/>
          <a:ext cx="9163086" cy="51850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スライド番号プレースホルダー 13"/>
          <p:cNvSpPr>
            <a:spLocks noGrp="1"/>
          </p:cNvSpPr>
          <p:nvPr>
            <p:ph type="sldNum" sz="quarter" idx="12"/>
          </p:nvPr>
        </p:nvSpPr>
        <p:spPr/>
        <p:txBody>
          <a:bodyPr/>
          <a:lstStyle/>
          <a:p>
            <a:fld id="{2D6E0203-098D-4630-A30A-39CC9ACA3C64}" type="slidenum">
              <a:rPr lang="ja-JP" altLang="en-US" smtClean="0">
                <a:solidFill>
                  <a:schemeClr val="tx1"/>
                </a:solidFill>
              </a:rPr>
              <a:pPr/>
              <a:t>6</a:t>
            </a:fld>
            <a:endParaRPr lang="ja-JP" altLang="en-US">
              <a:solidFill>
                <a:schemeClr val="tx1"/>
              </a:solidFill>
            </a:endParaRPr>
          </a:p>
        </p:txBody>
      </p:sp>
      <p:sp>
        <p:nvSpPr>
          <p:cNvPr id="2" name="テキスト ボックス 1"/>
          <p:cNvSpPr txBox="1"/>
          <p:nvPr/>
        </p:nvSpPr>
        <p:spPr>
          <a:xfrm>
            <a:off x="612696" y="750412"/>
            <a:ext cx="8748464" cy="400110"/>
          </a:xfrm>
          <a:prstGeom prst="rect">
            <a:avLst/>
          </a:prstGeom>
          <a:noFill/>
        </p:spPr>
        <p:txBody>
          <a:bodyPr wrap="square" rtlCol="0">
            <a:spAutoFit/>
          </a:bodyPr>
          <a:lstStyle/>
          <a:p>
            <a:r>
              <a:rPr lang="ja-JP" altLang="en-US" sz="2000" b="1" dirty="0" smtClean="0"/>
              <a:t>物語型コミュニケーションがマーケティングに使われるようになった背景</a:t>
            </a:r>
            <a:endParaRPr kumimoji="1" lang="ja-JP" altLang="en-US" sz="2000" b="1" dirty="0"/>
          </a:p>
        </p:txBody>
      </p:sp>
      <p:sp>
        <p:nvSpPr>
          <p:cNvPr id="12" name="右矢印 11"/>
          <p:cNvSpPr/>
          <p:nvPr/>
        </p:nvSpPr>
        <p:spPr>
          <a:xfrm rot="5400000">
            <a:off x="4186044" y="3418716"/>
            <a:ext cx="1285488" cy="15216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336726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322" y="0"/>
            <a:ext cx="2483768" cy="5486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prstClr val="white"/>
                </a:solidFill>
              </a:rPr>
              <a:t>現状分析</a:t>
            </a:r>
            <a:endParaRPr lang="ja-JP" altLang="en-US" sz="3200" dirty="0">
              <a:solidFill>
                <a:prstClr val="white"/>
              </a:solidFill>
            </a:endParaRPr>
          </a:p>
        </p:txBody>
      </p:sp>
      <p:cxnSp>
        <p:nvCxnSpPr>
          <p:cNvPr id="6" name="直線コネクタ 5"/>
          <p:cNvCxnSpPr/>
          <p:nvPr/>
        </p:nvCxnSpPr>
        <p:spPr>
          <a:xfrm>
            <a:off x="0" y="1268760"/>
            <a:ext cx="9144000" cy="0"/>
          </a:xfrm>
          <a:prstGeom prst="line">
            <a:avLst/>
          </a:prstGeom>
          <a:ln w="76200">
            <a:solidFill>
              <a:srgbClr val="00B0F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2470126" y="548680"/>
            <a:ext cx="5400600" cy="523220"/>
          </a:xfrm>
          <a:prstGeom prst="rect">
            <a:avLst/>
          </a:prstGeom>
          <a:noFill/>
        </p:spPr>
        <p:txBody>
          <a:bodyPr wrap="square" rtlCol="0">
            <a:spAutoFit/>
          </a:bodyPr>
          <a:lstStyle/>
          <a:p>
            <a:r>
              <a:rPr kumimoji="1" lang="ja-JP" altLang="en-US" sz="2800" dirty="0" smtClean="0"/>
              <a:t>物語型コミュニケーションの効果</a:t>
            </a:r>
            <a:endParaRPr kumimoji="1" lang="ja-JP" altLang="en-US" sz="2800" dirty="0"/>
          </a:p>
        </p:txBody>
      </p:sp>
      <p:graphicFrame>
        <p:nvGraphicFramePr>
          <p:cNvPr id="16" name="コンテンツ プレースホルダー 15"/>
          <p:cNvGraphicFramePr>
            <a:graphicFrameLocks noGrp="1"/>
          </p:cNvGraphicFramePr>
          <p:nvPr>
            <p:ph idx="1"/>
            <p:extLst>
              <p:ext uri="{D42A27DB-BD31-4B8C-83A1-F6EECF244321}">
                <p14:modId xmlns:p14="http://schemas.microsoft.com/office/powerpoint/2010/main" val="2727993672"/>
              </p:ext>
            </p:extLst>
          </p:nvPr>
        </p:nvGraphicFramePr>
        <p:xfrm>
          <a:off x="-1188640" y="1783357"/>
          <a:ext cx="6069360" cy="41659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スライド番号プレースホルダー 3"/>
          <p:cNvSpPr>
            <a:spLocks noGrp="1"/>
          </p:cNvSpPr>
          <p:nvPr>
            <p:ph type="sldNum" sz="quarter" idx="12"/>
          </p:nvPr>
        </p:nvSpPr>
        <p:spPr/>
        <p:txBody>
          <a:bodyPr/>
          <a:lstStyle/>
          <a:p>
            <a:fld id="{2D6E0203-098D-4630-A30A-39CC9ACA3C64}" type="slidenum">
              <a:rPr lang="ja-JP" altLang="en-US" smtClean="0">
                <a:solidFill>
                  <a:schemeClr val="tx1"/>
                </a:solidFill>
              </a:rPr>
              <a:pPr/>
              <a:t>7</a:t>
            </a:fld>
            <a:endParaRPr lang="ja-JP" altLang="en-US">
              <a:solidFill>
                <a:schemeClr val="tx1"/>
              </a:solidFill>
            </a:endParaRPr>
          </a:p>
        </p:txBody>
      </p:sp>
      <p:sp>
        <p:nvSpPr>
          <p:cNvPr id="17" name="角丸四角形 16"/>
          <p:cNvSpPr/>
          <p:nvPr/>
        </p:nvSpPr>
        <p:spPr>
          <a:xfrm>
            <a:off x="3580952" y="1891368"/>
            <a:ext cx="5115334" cy="792088"/>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角丸四角形 17"/>
          <p:cNvSpPr/>
          <p:nvPr/>
        </p:nvSpPr>
        <p:spPr>
          <a:xfrm>
            <a:off x="3580952" y="2996950"/>
            <a:ext cx="5115334" cy="792088"/>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角丸四角形 18"/>
          <p:cNvSpPr/>
          <p:nvPr/>
        </p:nvSpPr>
        <p:spPr>
          <a:xfrm>
            <a:off x="3582480" y="4069824"/>
            <a:ext cx="5113806" cy="792088"/>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角丸四角形 19"/>
          <p:cNvSpPr/>
          <p:nvPr/>
        </p:nvSpPr>
        <p:spPr>
          <a:xfrm>
            <a:off x="3647506" y="5132784"/>
            <a:ext cx="5062880" cy="792088"/>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ボックス 20"/>
          <p:cNvSpPr txBox="1"/>
          <p:nvPr/>
        </p:nvSpPr>
        <p:spPr>
          <a:xfrm>
            <a:off x="3641912" y="2054150"/>
            <a:ext cx="4009431" cy="461665"/>
          </a:xfrm>
          <a:prstGeom prst="rect">
            <a:avLst/>
          </a:prstGeom>
          <a:noFill/>
        </p:spPr>
        <p:txBody>
          <a:bodyPr wrap="none" rtlCol="0">
            <a:spAutoFit/>
          </a:bodyPr>
          <a:lstStyle/>
          <a:p>
            <a:r>
              <a:rPr kumimoji="1" lang="ja-JP" altLang="en-US" dirty="0" smtClean="0"/>
              <a:t>「</a:t>
            </a:r>
            <a:r>
              <a:rPr kumimoji="1" lang="ja-JP" altLang="en-US" sz="2400" dirty="0" smtClean="0"/>
              <a:t>聞いてみよう」という気になる</a:t>
            </a:r>
            <a:endParaRPr kumimoji="1" lang="ja-JP" altLang="en-US" sz="2400" dirty="0"/>
          </a:p>
        </p:txBody>
      </p:sp>
      <p:sp>
        <p:nvSpPr>
          <p:cNvPr id="22" name="テキスト ボックス 21"/>
          <p:cNvSpPr txBox="1"/>
          <p:nvPr/>
        </p:nvSpPr>
        <p:spPr>
          <a:xfrm>
            <a:off x="3766270" y="3162162"/>
            <a:ext cx="2808312" cy="461665"/>
          </a:xfrm>
          <a:prstGeom prst="rect">
            <a:avLst/>
          </a:prstGeom>
          <a:noFill/>
        </p:spPr>
        <p:txBody>
          <a:bodyPr wrap="square" rtlCol="0">
            <a:spAutoFit/>
          </a:bodyPr>
          <a:lstStyle/>
          <a:p>
            <a:r>
              <a:rPr kumimoji="1" lang="ja-JP" altLang="en-US" sz="2400" dirty="0" smtClean="0"/>
              <a:t>気持ちが揺れ動く</a:t>
            </a:r>
            <a:endParaRPr kumimoji="1" lang="ja-JP" altLang="en-US" sz="2400" dirty="0"/>
          </a:p>
        </p:txBody>
      </p:sp>
      <p:sp>
        <p:nvSpPr>
          <p:cNvPr id="23" name="テキスト ボックス 22"/>
          <p:cNvSpPr txBox="1"/>
          <p:nvPr/>
        </p:nvSpPr>
        <p:spPr>
          <a:xfrm>
            <a:off x="3800441" y="4232606"/>
            <a:ext cx="4677884" cy="461665"/>
          </a:xfrm>
          <a:prstGeom prst="rect">
            <a:avLst/>
          </a:prstGeom>
          <a:noFill/>
        </p:spPr>
        <p:txBody>
          <a:bodyPr wrap="none" rtlCol="0">
            <a:spAutoFit/>
          </a:bodyPr>
          <a:lstStyle/>
          <a:p>
            <a:r>
              <a:rPr kumimoji="1" lang="ja-JP" altLang="en-US" sz="2400" dirty="0" smtClean="0"/>
              <a:t>話の流れでメッセージを理解できる</a:t>
            </a:r>
            <a:endParaRPr kumimoji="1" lang="ja-JP" altLang="en-US" sz="2400" dirty="0"/>
          </a:p>
        </p:txBody>
      </p:sp>
      <p:sp>
        <p:nvSpPr>
          <p:cNvPr id="24" name="テキスト ボックス 23"/>
          <p:cNvSpPr txBox="1"/>
          <p:nvPr/>
        </p:nvSpPr>
        <p:spPr>
          <a:xfrm>
            <a:off x="3660912" y="5328773"/>
            <a:ext cx="4867397" cy="400110"/>
          </a:xfrm>
          <a:prstGeom prst="rect">
            <a:avLst/>
          </a:prstGeom>
          <a:noFill/>
        </p:spPr>
        <p:txBody>
          <a:bodyPr wrap="square" rtlCol="0">
            <a:spAutoFit/>
          </a:bodyPr>
          <a:lstStyle/>
          <a:p>
            <a:r>
              <a:rPr kumimoji="1" lang="ja-JP" altLang="en-US" sz="2000" dirty="0" smtClean="0"/>
              <a:t>自分でも気づかなかったことが発見できる</a:t>
            </a:r>
            <a:endParaRPr kumimoji="1" lang="ja-JP" altLang="en-US" sz="2000" dirty="0"/>
          </a:p>
        </p:txBody>
      </p:sp>
    </p:spTree>
    <p:extLst>
      <p:ext uri="{BB962C8B-B14F-4D97-AF65-F5344CB8AC3E}">
        <p14:creationId xmlns:p14="http://schemas.microsoft.com/office/powerpoint/2010/main" val="23336726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0"/>
            <a:ext cx="2483768" cy="54868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solidFill>
                  <a:prstClr val="white"/>
                </a:solidFill>
              </a:rPr>
              <a:t>現状分析</a:t>
            </a:r>
            <a:endParaRPr lang="ja-JP" altLang="en-US" sz="3200" dirty="0">
              <a:solidFill>
                <a:prstClr val="white"/>
              </a:solidFill>
            </a:endParaRPr>
          </a:p>
        </p:txBody>
      </p:sp>
      <p:cxnSp>
        <p:nvCxnSpPr>
          <p:cNvPr id="6" name="直線コネクタ 5"/>
          <p:cNvCxnSpPr/>
          <p:nvPr/>
        </p:nvCxnSpPr>
        <p:spPr>
          <a:xfrm>
            <a:off x="0" y="1268760"/>
            <a:ext cx="9144000" cy="0"/>
          </a:xfrm>
          <a:prstGeom prst="line">
            <a:avLst/>
          </a:prstGeom>
          <a:ln w="76200">
            <a:solidFill>
              <a:srgbClr val="00B0F0"/>
            </a:solidFill>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sp>
        <p:nvSpPr>
          <p:cNvPr id="7" name="コンテンツ プレースホルダー 2"/>
          <p:cNvSpPr>
            <a:spLocks noGrp="1"/>
          </p:cNvSpPr>
          <p:nvPr>
            <p:ph idx="1"/>
          </p:nvPr>
        </p:nvSpPr>
        <p:spPr>
          <a:xfrm>
            <a:off x="457200" y="2420888"/>
            <a:ext cx="8229600" cy="1224136"/>
          </a:xfrm>
          <a:prstGeom prst="rect">
            <a:avLst/>
          </a:prstGeom>
        </p:spPr>
        <p:txBody>
          <a:bodyPr>
            <a:normAutofit/>
          </a:bodyPr>
          <a:lstStyle/>
          <a:p>
            <a:pPr marL="0" indent="0">
              <a:buNone/>
            </a:pPr>
            <a:r>
              <a:rPr lang="ja-JP" altLang="en-US" sz="2800" dirty="0"/>
              <a:t>物語型</a:t>
            </a:r>
            <a:r>
              <a:rPr lang="ja-JP" altLang="en-US" sz="2800" dirty="0" smtClean="0"/>
              <a:t>コミュニケーションは消費者の行動にどのような影響を与えているのだろうか？</a:t>
            </a:r>
            <a:endParaRPr lang="ja-JP" altLang="en-US" sz="2800" dirty="0"/>
          </a:p>
        </p:txBody>
      </p:sp>
      <p:sp>
        <p:nvSpPr>
          <p:cNvPr id="8" name="スライド番号プレースホルダー 7"/>
          <p:cNvSpPr>
            <a:spLocks noGrp="1"/>
          </p:cNvSpPr>
          <p:nvPr>
            <p:ph type="sldNum" sz="quarter" idx="12"/>
          </p:nvPr>
        </p:nvSpPr>
        <p:spPr/>
        <p:txBody>
          <a:bodyPr/>
          <a:lstStyle/>
          <a:p>
            <a:fld id="{2D6E0203-098D-4630-A30A-39CC9ACA3C64}" type="slidenum">
              <a:rPr lang="ja-JP" altLang="en-US" smtClean="0">
                <a:solidFill>
                  <a:schemeClr val="tx1"/>
                </a:solidFill>
              </a:rPr>
              <a:pPr/>
              <a:t>8</a:t>
            </a:fld>
            <a:endParaRPr lang="ja-JP" altLang="en-US">
              <a:solidFill>
                <a:schemeClr val="tx1"/>
              </a:solidFill>
            </a:endParaRPr>
          </a:p>
        </p:txBody>
      </p:sp>
      <p:sp>
        <p:nvSpPr>
          <p:cNvPr id="3" name="テキスト ボックス 2"/>
          <p:cNvSpPr txBox="1"/>
          <p:nvPr/>
        </p:nvSpPr>
        <p:spPr>
          <a:xfrm>
            <a:off x="3347864" y="296753"/>
            <a:ext cx="2232248" cy="707886"/>
          </a:xfrm>
          <a:prstGeom prst="rect">
            <a:avLst/>
          </a:prstGeom>
          <a:noFill/>
        </p:spPr>
        <p:txBody>
          <a:bodyPr wrap="square" rtlCol="0">
            <a:spAutoFit/>
          </a:bodyPr>
          <a:lstStyle/>
          <a:p>
            <a:r>
              <a:rPr kumimoji="1" lang="ja-JP" altLang="en-US" sz="4000" dirty="0" smtClean="0"/>
              <a:t>問題意識</a:t>
            </a:r>
            <a:endParaRPr kumimoji="1" lang="ja-JP" altLang="en-US" sz="4000" dirty="0"/>
          </a:p>
        </p:txBody>
      </p:sp>
      <p:pic>
        <p:nvPicPr>
          <p:cNvPr id="5123" name="Picture 3" descr="C:\Users\a21182\AppData\Local\Microsoft\Windows\Temporary Internet Files\Content.IE5\OA06AP5F\MC90024035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96136" y="3356992"/>
            <a:ext cx="2414459" cy="31460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33339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idx="1"/>
          </p:nvPr>
        </p:nvSpPr>
        <p:spPr/>
        <p:txBody>
          <a:bodyPr/>
          <a:lstStyle/>
          <a:p>
            <a:pPr marL="514350" indent="-514350">
              <a:buFont typeface="+mj-lt"/>
              <a:buAutoNum type="arabicPeriod"/>
            </a:pPr>
            <a:r>
              <a:rPr kumimoji="1" lang="ja-JP" altLang="en-US" dirty="0" smtClean="0"/>
              <a:t>現状分析</a:t>
            </a:r>
            <a:endParaRPr kumimoji="1" lang="en-US" altLang="ja-JP" dirty="0" smtClean="0"/>
          </a:p>
          <a:p>
            <a:pPr marL="514350" indent="-514350">
              <a:buFont typeface="+mj-lt"/>
              <a:buAutoNum type="arabicPeriod"/>
            </a:pPr>
            <a:r>
              <a:rPr lang="ja-JP" altLang="en-US" dirty="0" smtClean="0">
                <a:solidFill>
                  <a:srgbClr val="FF0000"/>
                </a:solidFill>
              </a:rPr>
              <a:t>先行研究</a:t>
            </a:r>
            <a:endParaRPr lang="en-US" altLang="ja-JP" dirty="0" smtClean="0">
              <a:solidFill>
                <a:srgbClr val="FF0000"/>
              </a:solidFill>
            </a:endParaRPr>
          </a:p>
          <a:p>
            <a:pPr marL="514350" indent="-514350">
              <a:buFont typeface="+mj-lt"/>
              <a:buAutoNum type="arabicPeriod"/>
            </a:pPr>
            <a:r>
              <a:rPr lang="ja-JP" altLang="en-US" dirty="0" smtClean="0"/>
              <a:t>仮説の導出</a:t>
            </a:r>
            <a:endParaRPr lang="en-US" altLang="ja-JP" dirty="0"/>
          </a:p>
          <a:p>
            <a:pPr marL="514350" indent="-514350">
              <a:buFont typeface="+mj-lt"/>
              <a:buAutoNum type="arabicPeriod"/>
            </a:pPr>
            <a:r>
              <a:rPr kumimoji="1" lang="ja-JP" altLang="en-US" dirty="0" smtClean="0"/>
              <a:t>今後の課題</a:t>
            </a:r>
            <a:endParaRPr kumimoji="1" lang="ja-JP" altLang="en-US" dirty="0"/>
          </a:p>
        </p:txBody>
      </p:sp>
      <p:sp>
        <p:nvSpPr>
          <p:cNvPr id="4" name="角丸四角形 3"/>
          <p:cNvSpPr/>
          <p:nvPr/>
        </p:nvSpPr>
        <p:spPr>
          <a:xfrm>
            <a:off x="395536" y="2204864"/>
            <a:ext cx="2664296"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5"/>
          <p:cNvSpPr>
            <a:spLocks noGrp="1"/>
          </p:cNvSpPr>
          <p:nvPr>
            <p:ph type="sldNum" sz="quarter" idx="12"/>
          </p:nvPr>
        </p:nvSpPr>
        <p:spPr/>
        <p:txBody>
          <a:bodyPr/>
          <a:lstStyle/>
          <a:p>
            <a:fld id="{24A2943F-D843-43FE-947A-21533D91B39C}" type="slidenum">
              <a:rPr lang="ja-JP" altLang="en-US" smtClean="0">
                <a:solidFill>
                  <a:schemeClr val="tx1"/>
                </a:solidFill>
              </a:rPr>
              <a:pPr/>
              <a:t>9</a:t>
            </a:fld>
            <a:endParaRPr lang="ja-JP" altLang="en-US" dirty="0">
              <a:solidFill>
                <a:schemeClr val="tx1"/>
              </a:solidFill>
            </a:endParaRPr>
          </a:p>
        </p:txBody>
      </p:sp>
      <p:pic>
        <p:nvPicPr>
          <p:cNvPr id="7" name="Picture 3" descr="C:\Users\a21182\AppData\Local\Microsoft\Windows\Temporary Internet Files\Content.IE5\2DO1ZME3\MC900088942[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4572000" y="2747392"/>
            <a:ext cx="3456384" cy="325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48753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817</TotalTime>
  <Words>901</Words>
  <Application>Microsoft Office PowerPoint</Application>
  <PresentationFormat>画面に合わせる (4:3)</PresentationFormat>
  <Paragraphs>175</Paragraphs>
  <Slides>22</Slides>
  <Notes>21</Notes>
  <HiddenSlides>0</HiddenSlides>
  <MMClips>0</MMClips>
  <ScaleCrop>false</ScaleCrop>
  <HeadingPairs>
    <vt:vector size="4" baseType="variant">
      <vt:variant>
        <vt:lpstr>テーマ</vt:lpstr>
      </vt:variant>
      <vt:variant>
        <vt:i4>3</vt:i4>
      </vt:variant>
      <vt:variant>
        <vt:lpstr>スライド タイトル</vt:lpstr>
      </vt:variant>
      <vt:variant>
        <vt:i4>22</vt:i4>
      </vt:variant>
    </vt:vector>
  </HeadingPairs>
  <TitlesOfParts>
    <vt:vector size="25" baseType="lpstr">
      <vt:lpstr>Office ​​テーマ</vt:lpstr>
      <vt:lpstr>1_Office ​​テーマ</vt:lpstr>
      <vt:lpstr>2_Office ​​テーマ</vt:lpstr>
      <vt:lpstr>物語型コミュニケーションが 消費者に与える影響</vt:lpstr>
      <vt:lpstr>目次</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目次</vt:lpstr>
      <vt:lpstr>PowerPoint プレゼンテーション</vt:lpstr>
      <vt:lpstr>PowerPoint プレゼンテーション</vt:lpstr>
      <vt:lpstr>PowerPoint プレゼンテーション</vt:lpstr>
      <vt:lpstr>目次</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目次</vt:lpstr>
      <vt:lpstr>PowerPoint プレゼンテーション</vt:lpstr>
      <vt:lpstr>PowerPoint プレゼンテーション</vt:lpstr>
      <vt:lpstr>参考文献</vt:lpstr>
    </vt:vector>
  </TitlesOfParts>
  <Company>拓殖大学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拓殖大学</dc:creator>
  <cp:lastModifiedBy>拓殖大学</cp:lastModifiedBy>
  <cp:revision>61</cp:revision>
  <dcterms:created xsi:type="dcterms:W3CDTF">2014-09-06T11:25:57Z</dcterms:created>
  <dcterms:modified xsi:type="dcterms:W3CDTF">2014-09-08T13:11:42Z</dcterms:modified>
</cp:coreProperties>
</file>